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  <p:sldMasterId id="2147483943" r:id="rId2"/>
    <p:sldMasterId id="2147484086" r:id="rId3"/>
    <p:sldMasterId id="2147484127" r:id="rId4"/>
    <p:sldMasterId id="2147484139" r:id="rId5"/>
  </p:sldMasterIdLst>
  <p:notesMasterIdLst>
    <p:notesMasterId r:id="rId30"/>
  </p:notesMasterIdLst>
  <p:handoutMasterIdLst>
    <p:handoutMasterId r:id="rId31"/>
  </p:handoutMasterIdLst>
  <p:sldIdLst>
    <p:sldId id="431" r:id="rId6"/>
    <p:sldId id="2142532218" r:id="rId7"/>
    <p:sldId id="2142532307" r:id="rId8"/>
    <p:sldId id="2142532229" r:id="rId9"/>
    <p:sldId id="2142532235" r:id="rId10"/>
    <p:sldId id="2142532219" r:id="rId11"/>
    <p:sldId id="2142532225" r:id="rId12"/>
    <p:sldId id="2142532226" r:id="rId13"/>
    <p:sldId id="2142532220" r:id="rId14"/>
    <p:sldId id="2142532228" r:id="rId15"/>
    <p:sldId id="141168606" r:id="rId16"/>
    <p:sldId id="141168982" r:id="rId17"/>
    <p:sldId id="820" r:id="rId18"/>
    <p:sldId id="2142532230" r:id="rId19"/>
    <p:sldId id="2142532234" r:id="rId20"/>
    <p:sldId id="2142532231" r:id="rId21"/>
    <p:sldId id="2142532232" r:id="rId22"/>
    <p:sldId id="2142532310" r:id="rId23"/>
    <p:sldId id="2142532309" r:id="rId24"/>
    <p:sldId id="2142532308" r:id="rId25"/>
    <p:sldId id="2722" r:id="rId26"/>
    <p:sldId id="2142532233" r:id="rId27"/>
    <p:sldId id="2142532223" r:id="rId28"/>
    <p:sldId id="2142532224" r:id="rId2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8BE"/>
    <a:srgbClr val="BD9483"/>
    <a:srgbClr val="0000FF"/>
    <a:srgbClr val="D7CEFF"/>
    <a:srgbClr val="C2F01B"/>
    <a:srgbClr val="FCEBB8"/>
    <a:srgbClr val="8AA4F3"/>
    <a:srgbClr val="272248"/>
    <a:srgbClr val="FF7D54"/>
    <a:srgbClr val="45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/>
    <p:restoredTop sz="95274"/>
  </p:normalViewPr>
  <p:slideViewPr>
    <p:cSldViewPr snapToGrid="0" snapToObjects="1" showGuides="1">
      <p:cViewPr varScale="1">
        <p:scale>
          <a:sx n="138" d="100"/>
          <a:sy n="138" d="100"/>
        </p:scale>
        <p:origin x="72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1/28/21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1/28/21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283C8-DBE7-0A45-8274-D1C287C09D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9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8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11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84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6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Focus on </a:t>
            </a:r>
            <a:r>
              <a:rPr lang="en-US" sz="900" b="1" dirty="0">
                <a:solidFill>
                  <a:srgbClr val="000000"/>
                </a:solidFill>
              </a:rPr>
              <a:t>maturing the entity</a:t>
            </a:r>
            <a:r>
              <a:rPr lang="en-US" sz="900" dirty="0">
                <a:solidFill>
                  <a:srgbClr val="000000"/>
                </a:solidFill>
              </a:rPr>
              <a:t> along its lifecycle </a:t>
            </a:r>
          </a:p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Identify </a:t>
            </a:r>
            <a:r>
              <a:rPr lang="en-US" sz="900" b="1" dirty="0">
                <a:solidFill>
                  <a:srgbClr val="000000"/>
                </a:solidFill>
              </a:rPr>
              <a:t>role specific information</a:t>
            </a:r>
            <a:r>
              <a:rPr lang="en-US" sz="900" dirty="0">
                <a:solidFill>
                  <a:srgbClr val="000000"/>
                </a:solidFill>
              </a:rPr>
              <a:t> required to mature the entity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272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BM"/>
          <p:cNvSpPr txBox="1"/>
          <p:nvPr/>
        </p:nvSpPr>
        <p:spPr>
          <a:xfrm>
            <a:off x="2799433" y="1488939"/>
            <a:ext cx="67855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600" tIns="38100" rIns="38100" bIns="38100" numCol="1" anchor="ctr">
            <a:spAutoFit/>
          </a:bodyPr>
          <a:lstStyle>
            <a:lvl1pPr>
              <a:defRPr sz="3500" b="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2400" baseline="0" dirty="0"/>
              <a:t>IBM</a:t>
            </a:r>
          </a:p>
        </p:txBody>
      </p:sp>
      <p:sp>
        <p:nvSpPr>
          <p:cNvPr id="12" name="Line"/>
          <p:cNvSpPr/>
          <p:nvPr userDrawn="1"/>
        </p:nvSpPr>
        <p:spPr>
          <a:xfrm>
            <a:off x="2799433" y="3002737"/>
            <a:ext cx="1138404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2400"/>
          </a:p>
        </p:txBody>
      </p:sp>
      <p:sp>
        <p:nvSpPr>
          <p:cNvPr id="13" name="Sub Title"/>
          <p:cNvSpPr txBox="1">
            <a:spLocks noGrp="1"/>
          </p:cNvSpPr>
          <p:nvPr userDrawn="1">
            <p:ph type="body" sz="quarter" idx="13" hasCustomPrompt="1"/>
          </p:nvPr>
        </p:nvSpPr>
        <p:spPr>
          <a:xfrm>
            <a:off x="2799433" y="3033607"/>
            <a:ext cx="5560796" cy="427040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775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GB" dirty="0"/>
              <a:t>Sub Title</a:t>
            </a:r>
            <a:endParaRPr dirty="0"/>
          </a:p>
        </p:txBody>
      </p:sp>
      <p:sp>
        <p:nvSpPr>
          <p:cNvPr id="16" name="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799433" y="1822093"/>
            <a:ext cx="5560796" cy="623248"/>
          </a:xfrm>
          <a:prstGeom prst="rect">
            <a:avLst/>
          </a:prstGeom>
        </p:spPr>
        <p:txBody>
          <a:bodyPr wrap="square" lIns="0" t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lang="en-US" sz="4050" b="0" kern="1200" baseline="0" smtClean="0">
                <a:solidFill>
                  <a:srgbClr val="B0BEF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black">
          <a:xfrm>
            <a:off x="7589838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 dirty="0">
                <a:solidFill>
                  <a:srgbClr val="B1BEF4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 dirty="0">
              <a:solidFill>
                <a:srgbClr val="B1BEF4"/>
              </a:solidFill>
              <a:latin typeface="IBM Plex Sans Regular" charset="0"/>
              <a:cs typeface="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r="546" b="336"/>
          <a:stretch/>
        </p:blipFill>
        <p:spPr>
          <a:xfrm>
            <a:off x="883469" y="1253553"/>
            <a:ext cx="1736730" cy="17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CC846C-0D8F-5846-A502-9E0A7D0DF37C}"/>
              </a:ext>
            </a:extLst>
          </p:cNvPr>
          <p:cNvSpPr/>
          <p:nvPr userDrawn="1"/>
        </p:nvSpPr>
        <p:spPr>
          <a:xfrm flipV="1">
            <a:off x="0" y="0"/>
            <a:ext cx="9144000" cy="7013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>
              <a:latin typeface="Arial Regular" charset="0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BE8A401B-57D9-5E4A-A13B-87FC916AE8E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427274" y="0"/>
            <a:ext cx="701387" cy="7013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48E3E-6B9F-C844-933F-0AA1322F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86" y="119659"/>
            <a:ext cx="8022836" cy="40914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E1370-40A4-274E-A635-81A9C262E0E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6E76A24-8C52-5148-B171-B7A30D23F863}" type="datetime3">
              <a:rPr lang="en-AU" smtClean="0"/>
              <a:t>28 January,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F1570-3F14-B845-8FEC-6EB14D5FC1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711565-636A-A340-B4DF-13252BFD02A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AU" smtClean="0"/>
              <a:pPr algn="ctr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180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414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55162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32224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257952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369279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027284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1515841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93939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27150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89" y="780218"/>
            <a:ext cx="8393711" cy="385651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4A5E31-6EA8-114C-A0F5-AD1C11DD6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116" y="48720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57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8043788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005075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9189375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619520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0849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860550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678934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318583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1761190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208054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2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6367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303141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71336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617504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964474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982149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758232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8338599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687068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490531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3A97E-D605-DC42-8452-C14CD1FA87FA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E45A-B8C1-EA45-B13B-756A2F0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381452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41510597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5833225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642059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229950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114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8026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4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0040685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58" y="1191895"/>
            <a:ext cx="8541385" cy="3241992"/>
          </a:xfrm>
        </p:spPr>
        <p:txBody>
          <a:bodyPr/>
          <a:lstStyle>
            <a:lvl1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7758" y="270321"/>
            <a:ext cx="8541385" cy="914400"/>
          </a:xfrm>
        </p:spPr>
        <p:txBody>
          <a:bodyPr/>
          <a:lstStyle>
            <a:lvl1pPr>
              <a:defRPr sz="3000"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7" name="Rectangle 6"/>
          <p:cNvSpPr>
            <a:spLocks noChangeArrowheads="1"/>
          </p:cNvSpPr>
          <p:nvPr userDrawn="1"/>
        </p:nvSpPr>
        <p:spPr bwMode="black">
          <a:xfrm>
            <a:off x="6648380" y="4854403"/>
            <a:ext cx="2290763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</a:rPr>
              <a:t>© 2017 IBM Corporation</a:t>
            </a: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142875" y="4842272"/>
            <a:ext cx="414338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5981CAD-D717-E041-9EB6-AABBDF800876}" type="slidenum">
              <a:rPr lang="en-US" sz="750">
                <a:solidFill>
                  <a:schemeClr val="bg1"/>
                </a:solidFill>
                <a:cs typeface="+mn-cs"/>
              </a:rPr>
              <a:pPr>
                <a:defRPr/>
              </a:pPr>
              <a:t>‹#›</a:t>
            </a:fld>
            <a:endParaRPr lang="en-US" sz="75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0A6CD8-0E77-2441-A76C-FEBFA356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6" y="48339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 </a:t>
            </a:r>
            <a:r>
              <a:rPr lang="en-US" dirty="0"/>
              <a:t>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1108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2" y="4847437"/>
            <a:ext cx="95251" cy="95251"/>
          </a:xfrm>
          <a:prstGeom prst="rect">
            <a:avLst/>
          </a:prstGeom>
        </p:spPr>
        <p:txBody>
          <a:bodyPr/>
          <a:lstStyle>
            <a:lvl1pPr defTabSz="6857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34757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b="0" i="0">
                <a:latin typeface="IBM Plex Sans Regular" charset="0"/>
              </a:defRPr>
            </a:lvl4pPr>
            <a:lvl5pPr>
              <a:defRPr b="0" i="0">
                <a:latin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737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19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001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546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460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208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211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544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6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Think 2019 / DOC ID / </a:t>
            </a:r>
            <a:r>
              <a:rPr lang="de-DE" err="1"/>
              <a:t>Month</a:t>
            </a:r>
            <a:r>
              <a:rPr lang="de-DE"/>
              <a:t>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746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Event Driven Enterprise Workshop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27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895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39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58752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144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1436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1563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6367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6C0E0B-1EAF-3342-8522-13EE906CD0E4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30AC8F-7E57-784F-9862-A1209A12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7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578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2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321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8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9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5295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05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063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3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3005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0733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04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450290-23D3-2D4F-AB87-780AA41C0D26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74D3-E532-7D49-A765-441D5FE4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53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05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254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640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3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821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013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86643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054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93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BF8E4-D7CA-8142-B0BF-A723FD026DE7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C6C3C-0787-A445-9A6E-799792E2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>
                <a:latin typeface="IBM Plex Sans Text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latin typeface="IBM Plex Sans Text" panose="020B0503050203000203" pitchFamily="34" charset="0"/>
              </a:defRPr>
            </a:lvl2pPr>
            <a:lvl3pPr>
              <a:defRPr sz="1100">
                <a:latin typeface="IBM Plex Sans Text" panose="020B0503050203000203" pitchFamily="34" charset="0"/>
              </a:defRPr>
            </a:lvl3pPr>
            <a:lvl4pPr>
              <a:defRPr sz="1100">
                <a:latin typeface="IBM Plex Sans Text" panose="020B0503050203000203" pitchFamily="34" charset="0"/>
              </a:defRPr>
            </a:lvl4pPr>
            <a:lvl5pPr>
              <a:defRPr sz="1100">
                <a:latin typeface="IBM Plex Sans Text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>
                <a:latin typeface="IBM Plex Sans Text" panose="020B05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334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735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573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9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4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90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 Text" panose="020B0503050203000203" pitchFamily="34" charset="0"/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77684135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1/28/21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58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82" r:id="rId2"/>
    <p:sldLayoutId id="2147484085" r:id="rId3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1"/>
            <a:ext cx="8393112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</a:defRPr>
            </a:lvl1pPr>
          </a:lstStyle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fld id="{BD0AB609-994D-1C4A-AFB2-93F690D7CF98}" type="slidenum">
              <a:rPr lang="en-US">
                <a:solidFill>
                  <a:srgbClr val="5AAAFA"/>
                </a:solidFill>
                <a:ea typeface="ＭＳ Ｐゴシック" charset="0"/>
                <a:cs typeface="Arial" charset="0"/>
              </a:rPr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5AAAFA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" y="4887208"/>
            <a:ext cx="196924" cy="224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E824C-C2EA-A04B-8C3D-E7CD6D0BAB82}"/>
              </a:ext>
            </a:extLst>
          </p:cNvPr>
          <p:cNvSpPr/>
          <p:nvPr userDrawn="1"/>
        </p:nvSpPr>
        <p:spPr bwMode="auto">
          <a:xfrm>
            <a:off x="-1" y="0"/>
            <a:ext cx="54000" cy="7236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64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4C6E-D8E7-EA4D-84C0-9D649C53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688" y="479107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</a:t>
            </a:r>
            <a:r>
              <a:rPr lang="en-US" dirty="0"/>
              <a:t> for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845D1-EB5C-0045-8A11-EAF2168D9C21}"/>
              </a:ext>
            </a:extLst>
          </p:cNvPr>
          <p:cNvSpPr/>
          <p:nvPr userDrawn="1"/>
        </p:nvSpPr>
        <p:spPr>
          <a:xfrm>
            <a:off x="6983579" y="4852422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baseline="0" dirty="0">
                <a:solidFill>
                  <a:schemeClr val="accent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3200" baseline="0" dirty="0">
              <a:solidFill>
                <a:schemeClr val="accent1"/>
              </a:solidFill>
              <a:latin typeface="IBM Plex Sans Regular" charset="0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06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66" r:id="rId2"/>
    <p:sldLayoutId id="2147483947" r:id="rId3"/>
    <p:sldLayoutId id="2147483948" r:id="rId4"/>
    <p:sldLayoutId id="2147483949" r:id="rId5"/>
    <p:sldLayoutId id="2147483950" r:id="rId6"/>
    <p:sldLayoutId id="2147484175" r:id="rId7"/>
  </p:sldLayoutIdLst>
  <p:hf hdr="0" ft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ＭＳ Ｐゴシック" charset="0"/>
          <a:cs typeface="+mj-cs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378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754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1" indent="-180971" algn="l" defTabSz="457189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1pPr>
      <a:lvl2pPr marL="420677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2pPr>
      <a:lvl3pPr marL="593711" indent="-173034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3pPr>
      <a:lvl4pPr marL="893741" indent="-30003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4pPr>
      <a:lvl5pPr marL="1074711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31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  <p:sldLayoutId id="2147484104" r:id="rId18"/>
    <p:sldLayoutId id="2147484105" r:id="rId19"/>
    <p:sldLayoutId id="2147484106" r:id="rId20"/>
    <p:sldLayoutId id="2147484107" r:id="rId21"/>
    <p:sldLayoutId id="2147484108" r:id="rId22"/>
    <p:sldLayoutId id="2147484109" r:id="rId23"/>
    <p:sldLayoutId id="2147484110" r:id="rId24"/>
    <p:sldLayoutId id="2147484111" r:id="rId25"/>
    <p:sldLayoutId id="2147484112" r:id="rId26"/>
    <p:sldLayoutId id="2147484113" r:id="rId27"/>
    <p:sldLayoutId id="2147484114" r:id="rId28"/>
    <p:sldLayoutId id="2147484115" r:id="rId29"/>
    <p:sldLayoutId id="2147484116" r:id="rId30"/>
    <p:sldLayoutId id="2147484117" r:id="rId31"/>
    <p:sldLayoutId id="2147484118" r:id="rId32"/>
    <p:sldLayoutId id="2147484119" r:id="rId33"/>
    <p:sldLayoutId id="2147484120" r:id="rId34"/>
    <p:sldLayoutId id="2147484121" r:id="rId35"/>
    <p:sldLayoutId id="2147484122" r:id="rId36"/>
    <p:sldLayoutId id="2147484123" r:id="rId37"/>
    <p:sldLayoutId id="2147484124" r:id="rId38"/>
    <p:sldLayoutId id="2147484125" r:id="rId39"/>
    <p:sldLayoutId id="21474841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891779"/>
            <a:ext cx="8686800" cy="38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402072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>
                <a:solidFill>
                  <a:schemeClr val="tx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>
              <a:solidFill>
                <a:schemeClr val="tx1"/>
              </a:solidFill>
              <a:latin typeface="IBM Plex Sans Regular" charset="0"/>
              <a:cs typeface="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73672" y="4949175"/>
            <a:ext cx="366712" cy="2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 i="0" smtClean="0">
                <a:solidFill>
                  <a:schemeClr val="tx1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63743"/>
            <a:ext cx="86868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F6B41-1167-CF41-AFED-26F8C45D39DC}"/>
              </a:ext>
            </a:extLst>
          </p:cNvPr>
          <p:cNvSpPr txBox="1"/>
          <p:nvPr userDrawn="1"/>
        </p:nvSpPr>
        <p:spPr>
          <a:xfrm>
            <a:off x="257718" y="486528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baseline="0">
                <a:solidFill>
                  <a:schemeClr val="tx1"/>
                </a:solidFill>
                <a:latin typeface="IBM Plex Sans Regular" charset="0"/>
              </a:rPr>
              <a:t>IBM</a:t>
            </a:r>
            <a:r>
              <a:rPr lang="en-GB" sz="105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Event</a:t>
            </a:r>
            <a:r>
              <a:rPr lang="en-GB" sz="1050" b="1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Streams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AEAF9-D76F-8D40-A19A-3FEDD2372D3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7212" y="4862618"/>
            <a:ext cx="219456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74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9pPr>
    </p:titleStyle>
    <p:bodyStyle>
      <a:lvl1pPr marL="129776" indent="-129776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marL="382181" indent="-122632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2pPr>
      <a:lvl3pPr marL="641731" indent="-129776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3pPr>
      <a:lvl4pPr marL="902471" indent="-12977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1154877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1497769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6pPr>
      <a:lvl7pPr marL="1840660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7pPr>
      <a:lvl8pPr marL="2183552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8pPr>
      <a:lvl9pPr marL="2526443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  <p:sldLayoutId id="2147484157" r:id="rId18"/>
    <p:sldLayoutId id="2147484158" r:id="rId19"/>
    <p:sldLayoutId id="2147484159" r:id="rId20"/>
    <p:sldLayoutId id="2147484160" r:id="rId21"/>
    <p:sldLayoutId id="2147484161" r:id="rId22"/>
    <p:sldLayoutId id="2147484162" r:id="rId23"/>
    <p:sldLayoutId id="2147484163" r:id="rId24"/>
    <p:sldLayoutId id="2147484164" r:id="rId25"/>
    <p:sldLayoutId id="2147484165" r:id="rId26"/>
    <p:sldLayoutId id="2147484166" r:id="rId27"/>
    <p:sldLayoutId id="2147484167" r:id="rId28"/>
    <p:sldLayoutId id="2147484168" r:id="rId29"/>
    <p:sldLayoutId id="2147484169" r:id="rId30"/>
    <p:sldLayoutId id="2147484170" r:id="rId31"/>
    <p:sldLayoutId id="2147484171" r:id="rId32"/>
    <p:sldLayoutId id="2147484172" r:id="rId33"/>
    <p:sldLayoutId id="2147484173" r:id="rId34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99433" y="2560755"/>
            <a:ext cx="5560796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 dirty="0">
                <a:latin typeface="IBM Plex Sans" charset="0"/>
                <a:ea typeface="IBM Plex Sans" charset="0"/>
                <a:cs typeface="IBM Plex Sans" charset="0"/>
              </a:rPr>
              <a:t>Vaccine Transportation Use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99433" y="1822092"/>
            <a:ext cx="6073547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3600" dirty="0"/>
              <a:t>Event Driven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D4456-2022-4F47-948F-8A5DF58398D3}"/>
              </a:ext>
            </a:extLst>
          </p:cNvPr>
          <p:cNvSpPr/>
          <p:nvPr/>
        </p:nvSpPr>
        <p:spPr>
          <a:xfrm>
            <a:off x="231568" y="3984427"/>
            <a:ext cx="5706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Jerome Boyer</a:t>
            </a:r>
          </a:p>
          <a:p>
            <a:r>
              <a:rPr lang="en-US" sz="1200" dirty="0">
                <a:solidFill>
                  <a:schemeClr val="bg2"/>
                </a:solidFill>
              </a:rPr>
              <a:t>DE – Event Driven Solution CTO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Cloud Garage Solution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114335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0EC-92BD-DF4A-8F57-6A614514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View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44626-2FC6-A14E-AADE-7CB92EAA9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10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3BB50-1E13-C049-A5A3-3C50D8BCEBE7}"/>
              </a:ext>
            </a:extLst>
          </p:cNvPr>
          <p:cNvSpPr txBox="1"/>
          <p:nvPr/>
        </p:nvSpPr>
        <p:spPr>
          <a:xfrm>
            <a:off x="1244338" y="1800520"/>
            <a:ext cx="232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10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0F6FFF"/>
            </a:gs>
            <a:gs pos="83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A0D664-8931-A24C-ABA8-CACA1DEE36C9}"/>
              </a:ext>
            </a:extLst>
          </p:cNvPr>
          <p:cNvSpPr/>
          <p:nvPr/>
        </p:nvSpPr>
        <p:spPr>
          <a:xfrm>
            <a:off x="157938" y="1699160"/>
            <a:ext cx="1655310" cy="2411765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Applications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Build, extend deploy,   and run applications</a:t>
            </a:r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6858000" y="4914452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21">
              <a:defRPr/>
            </a:pPr>
            <a:fld id="{D0BE6F14-FF48-0F4F-A8AA-2E3F25371E4A}" type="slidenum">
              <a:rPr lang="en-US" sz="750" b="1">
                <a:solidFill>
                  <a:srgbClr val="FFFFFF"/>
                </a:solidFill>
                <a:latin typeface="IBM Plex Sans"/>
              </a:rPr>
              <a:pPr algn="r" defTabSz="685721">
                <a:defRPr/>
              </a:pPr>
              <a:t>11</a:t>
            </a:fld>
            <a:endParaRPr lang="en-US" sz="75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229045" y="181968"/>
            <a:ext cx="8631595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7189">
              <a:spcBef>
                <a:spcPts val="1100"/>
              </a:spcBef>
              <a:defRPr/>
            </a:pP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Cloud </a:t>
            </a:r>
            <a:r>
              <a:rPr lang="en-US" sz="2100" b="1" dirty="0" err="1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Paks</a:t>
            </a: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 – Pre-integrated for cloud use cases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BC470B-AAE5-9749-97A7-62E76C65B321}"/>
              </a:ext>
            </a:extLst>
          </p:cNvPr>
          <p:cNvSpPr/>
          <p:nvPr/>
        </p:nvSpPr>
        <p:spPr>
          <a:xfrm>
            <a:off x="205523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15F44-D832-6146-A543-7997D339464E}"/>
              </a:ext>
            </a:extLst>
          </p:cNvPr>
          <p:cNvSpPr/>
          <p:nvPr/>
        </p:nvSpPr>
        <p:spPr>
          <a:xfrm>
            <a:off x="205521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6E019C3-D75A-554D-ACE9-5E8CAD9C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6580" y="3371613"/>
            <a:ext cx="296918" cy="2969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92DD1FF-5D4E-5347-AE79-BD4C888BF7E0}"/>
              </a:ext>
            </a:extLst>
          </p:cNvPr>
          <p:cNvSpPr/>
          <p:nvPr/>
        </p:nvSpPr>
        <p:spPr>
          <a:xfrm>
            <a:off x="207816" y="295674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DC071-63F0-BC43-9570-1D0455C5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04" y="3026908"/>
            <a:ext cx="270067" cy="2687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567272-E514-D942-A9C1-817C7BF8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38" y="2902888"/>
            <a:ext cx="270067" cy="2687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1929D2-D156-3545-B61E-B3B7484B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0" y="3030353"/>
            <a:ext cx="270067" cy="268777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B6955DD9-DF0B-F648-86ED-A2AD724D6C33}"/>
              </a:ext>
            </a:extLst>
          </p:cNvPr>
          <p:cNvSpPr/>
          <p:nvPr/>
        </p:nvSpPr>
        <p:spPr>
          <a:xfrm>
            <a:off x="1922010" y="1699160"/>
            <a:ext cx="1655310" cy="24117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Data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Collect, organize, and analyze data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E9D10B-3EF8-D847-8006-7347809744CF}"/>
              </a:ext>
            </a:extLst>
          </p:cNvPr>
          <p:cNvSpPr/>
          <p:nvPr/>
        </p:nvSpPr>
        <p:spPr>
          <a:xfrm>
            <a:off x="1969595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 Operational services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6588408-5FDE-0146-B422-729D981FF773}"/>
              </a:ext>
            </a:extLst>
          </p:cNvPr>
          <p:cNvSpPr/>
          <p:nvPr/>
        </p:nvSpPr>
        <p:spPr>
          <a:xfrm>
            <a:off x="1969593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 Container platform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53885A-5F92-E246-8701-5ADC8F45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0652" y="3371613"/>
            <a:ext cx="296918" cy="29691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85731F39-0805-7849-8EDE-BBB4A8B42D44}"/>
              </a:ext>
            </a:extLst>
          </p:cNvPr>
          <p:cNvSpPr/>
          <p:nvPr/>
        </p:nvSpPr>
        <p:spPr>
          <a:xfrm>
            <a:off x="1971888" y="2956741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B58F62F6-40F5-DD4C-A7DE-B5E321D7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76" y="3026908"/>
            <a:ext cx="270067" cy="2687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6E6B9F6-A9E5-3046-8FF9-A8AFDF32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410" y="2902888"/>
            <a:ext cx="270067" cy="26877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BABEDF8-47C0-B041-8689-0D18941D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72" y="3030353"/>
            <a:ext cx="270067" cy="26877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80EE7-61CC-8E46-A229-C08C58EDA29B}"/>
              </a:ext>
            </a:extLst>
          </p:cNvPr>
          <p:cNvSpPr/>
          <p:nvPr/>
        </p:nvSpPr>
        <p:spPr>
          <a:xfrm>
            <a:off x="3683756" y="1692204"/>
            <a:ext cx="1655310" cy="2411765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Integration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Integrate applications, data, cloud services,</a:t>
            </a: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and APIs</a:t>
            </a:r>
            <a:endParaRPr lang="en-US" sz="2000" dirty="0">
              <a:solidFill>
                <a:srgbClr val="FFFFFF"/>
              </a:solidFill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D2CB9A-FE35-FB48-8C42-6E8BE5FFEB78}"/>
              </a:ext>
            </a:extLst>
          </p:cNvPr>
          <p:cNvSpPr/>
          <p:nvPr/>
        </p:nvSpPr>
        <p:spPr>
          <a:xfrm>
            <a:off x="3731340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34E1BD2-8542-4A40-847B-AFCD2FB25A5B}"/>
              </a:ext>
            </a:extLst>
          </p:cNvPr>
          <p:cNvSpPr/>
          <p:nvPr/>
        </p:nvSpPr>
        <p:spPr>
          <a:xfrm>
            <a:off x="3731339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3DBAE06-1F23-124C-9336-8F8C321C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2398" y="3364657"/>
            <a:ext cx="296918" cy="29691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BF7B5D8-4350-F94F-855C-F3C4E534AEB0}"/>
              </a:ext>
            </a:extLst>
          </p:cNvPr>
          <p:cNvSpPr/>
          <p:nvPr/>
        </p:nvSpPr>
        <p:spPr>
          <a:xfrm>
            <a:off x="3730422" y="295893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75CCFE1-A021-BE4D-ABD4-4C52D58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22" y="3019952"/>
            <a:ext cx="270067" cy="2687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91E5C69-9805-9241-83FB-0564FBD3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56" y="2895932"/>
            <a:ext cx="270067" cy="26877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5358F481-9F47-DC4E-8064-FE667419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18" y="3023397"/>
            <a:ext cx="270067" cy="268777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F9D5D437-E699-A147-AC21-694FADDAB62C}"/>
              </a:ext>
            </a:extLst>
          </p:cNvPr>
          <p:cNvSpPr/>
          <p:nvPr/>
        </p:nvSpPr>
        <p:spPr>
          <a:xfrm>
            <a:off x="5447828" y="1692204"/>
            <a:ext cx="1655310" cy="24117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Automation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Transform business processes, decisions,</a:t>
            </a:r>
            <a:b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and content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08A944C-7511-DB4A-9234-A54085AB7FA7}"/>
              </a:ext>
            </a:extLst>
          </p:cNvPr>
          <p:cNvSpPr/>
          <p:nvPr/>
        </p:nvSpPr>
        <p:spPr>
          <a:xfrm>
            <a:off x="5495412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463E23-EC1B-6E43-8660-57E47CCC38AE}"/>
              </a:ext>
            </a:extLst>
          </p:cNvPr>
          <p:cNvSpPr/>
          <p:nvPr/>
        </p:nvSpPr>
        <p:spPr>
          <a:xfrm>
            <a:off x="5495411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8F7083B-FF18-D847-9228-96042D28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6470" y="3364657"/>
            <a:ext cx="296918" cy="296918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655CD321-4674-F24F-9B36-DFDAD3F1D216}"/>
              </a:ext>
            </a:extLst>
          </p:cNvPr>
          <p:cNvSpPr/>
          <p:nvPr/>
        </p:nvSpPr>
        <p:spPr>
          <a:xfrm>
            <a:off x="5497705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E7432813-AA1D-6448-B5A1-B1E462E9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94" y="3019952"/>
            <a:ext cx="270067" cy="268777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8CBFD86F-62D8-EB4D-A54B-A712C9B2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28" y="2895932"/>
            <a:ext cx="270067" cy="26877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DDDD9B2-FD84-C64B-BDBA-57AADC16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990" y="3023397"/>
            <a:ext cx="270067" cy="2687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7532889B-8E47-3142-B35F-947F1C16025F}"/>
              </a:ext>
            </a:extLst>
          </p:cNvPr>
          <p:cNvSpPr/>
          <p:nvPr/>
        </p:nvSpPr>
        <p:spPr>
          <a:xfrm>
            <a:off x="7205330" y="1692204"/>
            <a:ext cx="1655310" cy="241176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Management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visibility, governance, and automation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72371C1-FC59-D14C-B565-8B27841F2B1D}"/>
              </a:ext>
            </a:extLst>
          </p:cNvPr>
          <p:cNvSpPr/>
          <p:nvPr/>
        </p:nvSpPr>
        <p:spPr>
          <a:xfrm>
            <a:off x="7252914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3B48BA0-353F-2E4F-87E5-04BA89BA62A9}"/>
              </a:ext>
            </a:extLst>
          </p:cNvPr>
          <p:cNvSpPr/>
          <p:nvPr/>
        </p:nvSpPr>
        <p:spPr>
          <a:xfrm>
            <a:off x="7252913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ABEBF27-91B2-E94F-A10A-66F53BD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63972" y="3364657"/>
            <a:ext cx="296918" cy="29691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A3FE5160-A350-FC40-946A-397526A9C7F7}"/>
              </a:ext>
            </a:extLst>
          </p:cNvPr>
          <p:cNvSpPr/>
          <p:nvPr/>
        </p:nvSpPr>
        <p:spPr>
          <a:xfrm>
            <a:off x="7255207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BFA3399-DC10-D447-8860-681EC739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96" y="3019952"/>
            <a:ext cx="270067" cy="26877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82895C5-25B3-ED45-A997-AC3EE66C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30" y="2895932"/>
            <a:ext cx="270067" cy="26877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1732DFF-44BC-F648-BF88-42824582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492" y="3023397"/>
            <a:ext cx="270067" cy="268777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33CFEA6-D325-294D-9091-5B35B276F8FA}"/>
              </a:ext>
            </a:extLst>
          </p:cNvPr>
          <p:cNvGrpSpPr/>
          <p:nvPr/>
        </p:nvGrpSpPr>
        <p:grpSpPr>
          <a:xfrm>
            <a:off x="1512729" y="4162071"/>
            <a:ext cx="6185044" cy="414553"/>
            <a:chOff x="2411771" y="3475751"/>
            <a:chExt cx="6185044" cy="41455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37FCBCA7-BBC4-C74E-855A-1AC43E9721BC}"/>
                </a:ext>
              </a:extLst>
            </p:cNvPr>
            <p:cNvGrpSpPr/>
            <p:nvPr/>
          </p:nvGrpSpPr>
          <p:grpSpPr>
            <a:xfrm>
              <a:off x="2411771" y="3475751"/>
              <a:ext cx="6185044" cy="356621"/>
              <a:chOff x="2411771" y="3475751"/>
              <a:chExt cx="6185044" cy="35662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777BBC0-3DA5-4441-868B-44973C9147A7}"/>
                  </a:ext>
                </a:extLst>
              </p:cNvPr>
              <p:cNvGrpSpPr/>
              <p:nvPr/>
            </p:nvGrpSpPr>
            <p:grpSpPr>
              <a:xfrm>
                <a:off x="2411771" y="3475751"/>
                <a:ext cx="6185044" cy="356621"/>
                <a:chOff x="2483082" y="4353742"/>
                <a:chExt cx="6185044" cy="356621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39B823D9-CDBA-8E43-89CC-EE794FB53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5142" y="4353742"/>
                  <a:ext cx="5162984" cy="356621"/>
                </a:xfrm>
                <a:prstGeom prst="rect">
                  <a:avLst/>
                </a:prstGeom>
              </p:spPr>
            </p:pic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E346D00-91DD-E447-977F-CE52F461B293}"/>
                    </a:ext>
                  </a:extLst>
                </p:cNvPr>
                <p:cNvGrpSpPr/>
                <p:nvPr/>
              </p:nvGrpSpPr>
              <p:grpSpPr>
                <a:xfrm>
                  <a:off x="2483082" y="4410007"/>
                  <a:ext cx="1298469" cy="292785"/>
                  <a:chOff x="2483082" y="4410007"/>
                  <a:chExt cx="1298469" cy="292785"/>
                </a:xfrm>
              </p:grpSpPr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BE7A57F5-7FDC-E24C-BD91-9569E293B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83082" y="4410007"/>
                    <a:ext cx="328419" cy="268098"/>
                  </a:xfrm>
                  <a:prstGeom prst="rect">
                    <a:avLst/>
                  </a:prstGeom>
                </p:spPr>
              </p:pic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1CF885EE-A645-044B-98E0-AABAB608D641}"/>
                      </a:ext>
                    </a:extLst>
                  </p:cNvPr>
                  <p:cNvSpPr/>
                  <p:nvPr/>
                </p:nvSpPr>
                <p:spPr>
                  <a:xfrm>
                    <a:off x="2767103" y="4410404"/>
                    <a:ext cx="1014448" cy="29238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783">
                      <a:spcBef>
                        <a:spcPts val="1350"/>
                      </a:spcBef>
                      <a:defRPr/>
                    </a:pP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Pre-integrated</a:t>
                    </a:r>
                    <a:b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</a:b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Systems</a:t>
                    </a:r>
                    <a:endParaRPr lang="en-US" sz="650" dirty="0">
                      <a:solidFill>
                        <a:srgbClr val="FFFFFF"/>
                      </a:solidFill>
                      <a:latin typeface="IBM Plex Sans Regular" charset="0"/>
                      <a:ea typeface="IBM Plex Sans Regular" charset="0"/>
                      <a:cs typeface="IBM Plex Sans Regular" charset="0"/>
                      <a:sym typeface="Helvetica Neue"/>
                    </a:endParaRPr>
                  </a:p>
                </p:txBody>
              </p:sp>
            </p:grp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CB828D2-2B24-9840-880F-F07014C2507B}"/>
                  </a:ext>
                </a:extLst>
              </p:cNvPr>
              <p:cNvSpPr/>
              <p:nvPr/>
            </p:nvSpPr>
            <p:spPr>
              <a:xfrm>
                <a:off x="5320145" y="3521814"/>
                <a:ext cx="695178" cy="310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685783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C268ACA-3393-7547-801E-57063863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042" y="3484700"/>
              <a:ext cx="567847" cy="405604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4046FA2-130F-7D45-B78D-67D1EDA5F56F}"/>
              </a:ext>
            </a:extLst>
          </p:cNvPr>
          <p:cNvSpPr/>
          <p:nvPr/>
        </p:nvSpPr>
        <p:spPr>
          <a:xfrm>
            <a:off x="365099" y="838275"/>
            <a:ext cx="88071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500" i="1" dirty="0">
                <a:solidFill>
                  <a:srgbClr val="FFFFFF"/>
                </a:solidFill>
                <a:latin typeface="IBM Plex Sans" panose="020B0503050203000203" pitchFamily="34" charset="77"/>
              </a:rPr>
              <a:t>Today, IBM offers clients 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the first five Cloud </a:t>
            </a:r>
            <a:r>
              <a:rPr lang="en-US" sz="1500" b="1" i="1" dirty="0" err="1">
                <a:solidFill>
                  <a:srgbClr val="FFC000"/>
                </a:solidFill>
                <a:latin typeface="IBM Plex Sans" panose="020B0503050203000203" pitchFamily="34" charset="77"/>
              </a:rPr>
              <a:t>Paks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…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7AA3BBD-67B5-5C4C-9D12-1ABCB7133A0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53929" y="3786008"/>
            <a:ext cx="196915" cy="19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149B30-5E43-5A43-BA98-CD309A85E79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18001" y="3786008"/>
            <a:ext cx="196915" cy="1915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565527-76AF-4F44-8B8D-EF36991856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79747" y="3779051"/>
            <a:ext cx="196915" cy="1915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7473B8-DBF2-1940-80D4-91B9118AC31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43819" y="3779051"/>
            <a:ext cx="196915" cy="1915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4B546E-7F72-DF4E-8406-42806A52CCB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01321" y="3779051"/>
            <a:ext cx="196915" cy="191559"/>
          </a:xfrm>
          <a:prstGeom prst="rect">
            <a:avLst/>
          </a:prstGeom>
        </p:spPr>
      </p:pic>
      <p:sp>
        <p:nvSpPr>
          <p:cNvPr id="68" name="Footer Placeholder 3">
            <a:extLst>
              <a:ext uri="{FF2B5EF4-FFF2-40B4-BE49-F238E27FC236}">
                <a16:creationId xmlns:a16="http://schemas.microsoft.com/office/drawing/2014/main" id="{184C8957-1D99-4B66-B1A0-76702C4E163D}"/>
              </a:ext>
            </a:extLst>
          </p:cNvPr>
          <p:cNvSpPr txBox="1">
            <a:spLocks/>
          </p:cNvSpPr>
          <p:nvPr/>
        </p:nvSpPr>
        <p:spPr>
          <a:xfrm>
            <a:off x="228600" y="4900442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66">
              <a:defRPr/>
            </a:pPr>
            <a:r>
              <a:rPr lang="de-DE" sz="750" dirty="0">
                <a:solidFill>
                  <a:srgbClr val="FFFFFF"/>
                </a:solidFill>
                <a:latin typeface="IBM Plex Sans"/>
                <a:sym typeface="Helvetica"/>
              </a:rPr>
              <a:t>IBM Cloud / © 2019 IBM Corporation</a:t>
            </a:r>
            <a:endParaRPr lang="en-US" sz="75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8A0C6005-C277-4873-B7F0-49C5C48FFD54}"/>
              </a:ext>
            </a:extLst>
          </p:cNvPr>
          <p:cNvSpPr txBox="1"/>
          <p:nvPr/>
        </p:nvSpPr>
        <p:spPr>
          <a:xfrm>
            <a:off x="3643695" y="4900426"/>
            <a:ext cx="173390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1200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hangingPunct="0">
              <a:defRPr/>
            </a:pPr>
            <a:r>
              <a:rPr sz="750" kern="0" dirty="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44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86F9809-E59C-D64F-8474-E9B33B769182}"/>
              </a:ext>
            </a:extLst>
          </p:cNvPr>
          <p:cNvSpPr/>
          <p:nvPr/>
        </p:nvSpPr>
        <p:spPr>
          <a:xfrm>
            <a:off x="705559" y="1592762"/>
            <a:ext cx="4443824" cy="12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ＭＳ Ｐゴシック" charset="0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72E7E21-5434-C843-85FA-CF9DB52AC09F}"/>
              </a:ext>
            </a:extLst>
          </p:cNvPr>
          <p:cNvSpPr txBox="1">
            <a:spLocks/>
          </p:cNvSpPr>
          <p:nvPr/>
        </p:nvSpPr>
        <p:spPr>
          <a:xfrm>
            <a:off x="6961707" y="4921293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84B3D6-EE60-444F-8EFC-EB06AA1AD761}"/>
              </a:ext>
            </a:extLst>
          </p:cNvPr>
          <p:cNvSpPr/>
          <p:nvPr/>
        </p:nvSpPr>
        <p:spPr>
          <a:xfrm>
            <a:off x="-50075" y="77281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A faster, more secure way to move your core business applications </a:t>
            </a:r>
            <a:b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to any cloud through enterprise-ready containerized software solutions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79386-EF24-7E46-88F2-3A0DAF329CE0}"/>
              </a:ext>
            </a:extLst>
          </p:cNvPr>
          <p:cNvSpPr/>
          <p:nvPr/>
        </p:nvSpPr>
        <p:spPr>
          <a:xfrm>
            <a:off x="229046" y="181970"/>
            <a:ext cx="88648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Cloud Pak for Integration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ADEC77-B1A8-FF47-9049-1C86DC5046D7}"/>
              </a:ext>
            </a:extLst>
          </p:cNvPr>
          <p:cNvSpPr/>
          <p:nvPr/>
        </p:nvSpPr>
        <p:spPr>
          <a:xfrm>
            <a:off x="5754659" y="1925031"/>
            <a:ext cx="3603129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Complete yet simple</a:t>
            </a: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IBM certified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Run anywhere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497786EB-79CE-CD47-9F15-F404133D765A}"/>
              </a:ext>
            </a:extLst>
          </p:cNvPr>
          <p:cNvSpPr/>
          <p:nvPr/>
        </p:nvSpPr>
        <p:spPr>
          <a:xfrm rot="5400000" flipH="1">
            <a:off x="4162081" y="2707507"/>
            <a:ext cx="2504622" cy="223272"/>
          </a:xfrm>
          <a:prstGeom prst="trapezoid">
            <a:avLst>
              <a:gd name="adj" fmla="val 180662"/>
            </a:avLst>
          </a:prstGeom>
          <a:gradFill>
            <a:gsLst>
              <a:gs pos="0">
                <a:srgbClr val="000000"/>
              </a:gs>
              <a:gs pos="10000">
                <a:srgbClr val="000000"/>
              </a:gs>
              <a:gs pos="91000">
                <a:schemeClr val="accent2"/>
              </a:gs>
              <a:gs pos="100000">
                <a:srgbClr val="00B0F0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37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D9F3B2-46C5-B64C-92FD-AB5425D99320}"/>
              </a:ext>
            </a:extLst>
          </p:cNvPr>
          <p:cNvSpPr/>
          <p:nvPr/>
        </p:nvSpPr>
        <p:spPr>
          <a:xfrm>
            <a:off x="705535" y="1592761"/>
            <a:ext cx="4438292" cy="2437964"/>
          </a:xfrm>
          <a:prstGeom prst="rect">
            <a:avLst/>
          </a:prstGeom>
          <a:ln w="76200"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8174A1-8306-0340-BC99-4EF3779676DD}"/>
              </a:ext>
            </a:extLst>
          </p:cNvPr>
          <p:cNvSpPr/>
          <p:nvPr/>
        </p:nvSpPr>
        <p:spPr>
          <a:xfrm>
            <a:off x="1008058" y="1619910"/>
            <a:ext cx="38850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IBM containerized software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48CF81-41AB-0A47-BBED-D0E99F9497D8}"/>
              </a:ext>
            </a:extLst>
          </p:cNvPr>
          <p:cNvSpPr/>
          <p:nvPr/>
        </p:nvSpPr>
        <p:spPr>
          <a:xfrm>
            <a:off x="686958" y="2988956"/>
            <a:ext cx="38850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Container platform</a:t>
            </a:r>
            <a:b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and operational services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Logging, monitoring, security,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identity access management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ECE0077-F371-794E-BB51-47466A84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84" y="3212031"/>
            <a:ext cx="1090507" cy="40734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331FCC5-8A3F-7547-8FD7-324596CD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3" y="4086466"/>
            <a:ext cx="4438292" cy="619923"/>
          </a:xfrm>
          <a:prstGeom prst="rect">
            <a:avLst/>
          </a:prstGeom>
        </p:spPr>
      </p:pic>
      <p:pic>
        <p:nvPicPr>
          <p:cNvPr id="26" name="Picture 2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3C6EFA4-762D-7E45-A126-D8AAE70C0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5" t="36950" r="68226" b="55115"/>
          <a:stretch/>
        </p:blipFill>
        <p:spPr>
          <a:xfrm>
            <a:off x="588963" y="1891343"/>
            <a:ext cx="881472" cy="688587"/>
          </a:xfrm>
          <a:prstGeom prst="rect">
            <a:avLst/>
          </a:prstGeom>
        </p:spPr>
      </p:pic>
      <p:pic>
        <p:nvPicPr>
          <p:cNvPr id="27" name="Picture 2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5627074-D053-084B-A50A-E1680BD0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4" t="36950" r="57627" b="55115"/>
          <a:stretch/>
        </p:blipFill>
        <p:spPr>
          <a:xfrm>
            <a:off x="1313925" y="1890658"/>
            <a:ext cx="881472" cy="688587"/>
          </a:xfrm>
          <a:prstGeom prst="rect">
            <a:avLst/>
          </a:prstGeom>
        </p:spPr>
      </p:pic>
      <p:pic>
        <p:nvPicPr>
          <p:cNvPr id="28" name="Picture 2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49DB1BB-5EF3-0C4D-A414-D61D6693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3" t="37070" r="46898" b="54995"/>
          <a:stretch/>
        </p:blipFill>
        <p:spPr>
          <a:xfrm>
            <a:off x="2054905" y="1912795"/>
            <a:ext cx="881472" cy="688587"/>
          </a:xfrm>
          <a:prstGeom prst="rect">
            <a:avLst/>
          </a:prstGeom>
        </p:spPr>
      </p:pic>
      <p:pic>
        <p:nvPicPr>
          <p:cNvPr id="30" name="Picture 29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07A9959-1853-5549-AAB7-4B3CA139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2" t="36950" r="36509" b="55115"/>
          <a:stretch/>
        </p:blipFill>
        <p:spPr>
          <a:xfrm>
            <a:off x="2720141" y="1879118"/>
            <a:ext cx="881472" cy="688587"/>
          </a:xfrm>
          <a:prstGeom prst="rect">
            <a:avLst/>
          </a:prstGeom>
        </p:spPr>
      </p:pic>
      <p:pic>
        <p:nvPicPr>
          <p:cNvPr id="31" name="Picture 30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B54EFB-CFFB-4340-B562-1A46638B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89" t="51603" r="52262" b="40462"/>
          <a:stretch/>
        </p:blipFill>
        <p:spPr>
          <a:xfrm>
            <a:off x="4085822" y="1895177"/>
            <a:ext cx="881472" cy="688587"/>
          </a:xfrm>
          <a:prstGeom prst="rect">
            <a:avLst/>
          </a:prstGeom>
        </p:spPr>
      </p:pic>
      <p:pic>
        <p:nvPicPr>
          <p:cNvPr id="33" name="Picture 3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F792DB3-40ED-EE44-8842-452BAA4F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6" t="37094" r="26055" b="54971"/>
          <a:stretch/>
        </p:blipFill>
        <p:spPr>
          <a:xfrm>
            <a:off x="3417110" y="1908301"/>
            <a:ext cx="881472" cy="6885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E99C5-D8AC-D74B-9BB7-731687952161}"/>
              </a:ext>
            </a:extLst>
          </p:cNvPr>
          <p:cNvSpPr txBox="1"/>
          <p:nvPr/>
        </p:nvSpPr>
        <p:spPr>
          <a:xfrm>
            <a:off x="745780" y="2496518"/>
            <a:ext cx="686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API Lifecycle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25C36-AEF2-404F-9282-878B33EC4A85}"/>
              </a:ext>
            </a:extLst>
          </p:cNvPr>
          <p:cNvSpPr txBox="1"/>
          <p:nvPr/>
        </p:nvSpPr>
        <p:spPr>
          <a:xfrm>
            <a:off x="1250263" y="2495498"/>
            <a:ext cx="1151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App &amp; Data 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7782CE-CEE1-D740-9211-3AE9E12766F5}"/>
              </a:ext>
            </a:extLst>
          </p:cNvPr>
          <p:cNvSpPr txBox="1"/>
          <p:nvPr/>
        </p:nvSpPr>
        <p:spPr>
          <a:xfrm>
            <a:off x="2180993" y="2498632"/>
            <a:ext cx="813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Enterprise Messaging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1611E-49B2-E543-AB31-7C06A3879217}"/>
              </a:ext>
            </a:extLst>
          </p:cNvPr>
          <p:cNvSpPr/>
          <p:nvPr/>
        </p:nvSpPr>
        <p:spPr>
          <a:xfrm>
            <a:off x="3014765" y="2504422"/>
            <a:ext cx="47044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16531-A3D5-E743-BD4C-7EDA4478D70B}"/>
              </a:ext>
            </a:extLst>
          </p:cNvPr>
          <p:cNvSpPr txBox="1"/>
          <p:nvPr/>
        </p:nvSpPr>
        <p:spPr>
          <a:xfrm>
            <a:off x="4300859" y="2514247"/>
            <a:ext cx="7550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Integration Security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02A21F-3B1C-9B46-9579-DCD0BCA472C6}"/>
              </a:ext>
            </a:extLst>
          </p:cNvPr>
          <p:cNvSpPr/>
          <p:nvPr/>
        </p:nvSpPr>
        <p:spPr>
          <a:xfrm>
            <a:off x="3499583" y="2507963"/>
            <a:ext cx="7723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High Speed Transfer</a:t>
            </a:r>
          </a:p>
        </p:txBody>
      </p:sp>
    </p:spTree>
    <p:extLst>
      <p:ext uri="{BB962C8B-B14F-4D97-AF65-F5344CB8AC3E}">
        <p14:creationId xmlns:p14="http://schemas.microsoft.com/office/powerpoint/2010/main" val="287347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458B7-FF9F-784B-A4C8-E329B13A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3" y="2033665"/>
            <a:ext cx="6163887" cy="284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BC0C2-3F9B-E347-B193-410B4801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263743"/>
            <a:ext cx="8957821" cy="479822"/>
          </a:xfrm>
        </p:spPr>
        <p:txBody>
          <a:bodyPr/>
          <a:lstStyle/>
          <a:p>
            <a:r>
              <a:rPr lang="en-US" dirty="0"/>
              <a:t>Apache Kafka Orchestrated with 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9B25C-260D-C54F-9039-A01FD4BA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3" y="891779"/>
            <a:ext cx="8774465" cy="1071628"/>
          </a:xfrm>
        </p:spPr>
        <p:txBody>
          <a:bodyPr/>
          <a:lstStyle/>
          <a:p>
            <a:r>
              <a:rPr lang="en-US" dirty="0"/>
              <a:t>Choose IBM Event Streams from the catalog to deploy a Kafka cluster with ease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D9C5D-B967-C14E-B671-38DB1710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A8A213-8E92-D94A-82D7-8578C89CAF17}" type="slidenum"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srgbClr val="1D3548"/>
                </a:solidFill>
                <a:effectLst/>
                <a:uLnTx/>
                <a:uFillTx/>
                <a:latin typeface="IBM Plex Sans Regular" charset="0"/>
                <a:ea typeface="ＭＳ Ｐゴシック" charset="0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1D3548"/>
              </a:solidFill>
              <a:effectLst/>
              <a:uLnTx/>
              <a:uFillTx/>
              <a:latin typeface="IBM Plex Sans Regular" charset="0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071D41-F115-894A-9CA1-6F18E3B10D05}"/>
              </a:ext>
            </a:extLst>
          </p:cNvPr>
          <p:cNvSpPr/>
          <p:nvPr/>
        </p:nvSpPr>
        <p:spPr bwMode="auto">
          <a:xfrm>
            <a:off x="3092961" y="4343991"/>
            <a:ext cx="1271222" cy="534924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478DE3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758A41-2BBF-0547-86D3-9E4186EF1945}"/>
              </a:ext>
            </a:extLst>
          </p:cNvPr>
          <p:cNvSpPr txBox="1">
            <a:spLocks/>
          </p:cNvSpPr>
          <p:nvPr/>
        </p:nvSpPr>
        <p:spPr bwMode="auto">
          <a:xfrm>
            <a:off x="182562" y="2111620"/>
            <a:ext cx="2910399" cy="265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3034" indent="-173034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133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09575" indent="-163509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867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855641" indent="-17303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03295" indent="-17303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4pPr>
            <a:lvl5pPr marL="1539836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5pPr>
            <a:lvl6pPr marL="1997025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13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02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590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129776" marR="0" lvl="0" indent="-129776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D354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It comes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Highly available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Secure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Ready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4687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29" y="121805"/>
            <a:ext cx="8686800" cy="479822"/>
          </a:xfrm>
        </p:spPr>
        <p:txBody>
          <a:bodyPr/>
          <a:lstStyle/>
          <a:p>
            <a:r>
              <a:rPr lang="en-US" dirty="0"/>
              <a:t>Integration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14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 rot="16200000" flipH="1">
            <a:off x="5627084" y="2249173"/>
            <a:ext cx="916540" cy="4430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981225-C958-9541-A610-6607AF3A829B}"/>
              </a:ext>
            </a:extLst>
          </p:cNvPr>
          <p:cNvGrpSpPr/>
          <p:nvPr/>
        </p:nvGrpSpPr>
        <p:grpSpPr>
          <a:xfrm>
            <a:off x="5621012" y="2729593"/>
            <a:ext cx="561844" cy="562538"/>
            <a:chOff x="945137" y="2738853"/>
            <a:chExt cx="561844" cy="56253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236A761-7F4C-6842-B15D-EFD6DC60F5B4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EC7B4A0-0505-7D4D-A752-9F4C72C768AA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EBE3256-DFB5-2145-8E74-B42F7FCB8D5B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DB208AB-4DC6-5B48-9118-6489B366C19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4" y="2466244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defTabSz="914377"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Kafka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5433887" y="3215915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3673084"/>
            <a:ext cx="8082913" cy="347646"/>
          </a:xfrm>
          <a:prstGeom prst="roundRect">
            <a:avLst>
              <a:gd name="adj" fmla="val 7117"/>
            </a:avLst>
          </a:prstGeom>
          <a:solidFill>
            <a:schemeClr val="tx1">
              <a:lumMod val="25000"/>
              <a:lumOff val="7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740998"/>
            <a:ext cx="8336579" cy="3639379"/>
          </a:xfrm>
          <a:prstGeom prst="roundRect">
            <a:avLst>
              <a:gd name="adj" fmla="val 2714"/>
            </a:avLst>
          </a:pr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25" y="2053137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378257" y="2630825"/>
            <a:ext cx="418713" cy="491233"/>
          </a:xfrm>
          <a:prstGeom prst="rect">
            <a:avLst/>
          </a:prstGeom>
        </p:spPr>
      </p:pic>
      <p:sp>
        <p:nvSpPr>
          <p:cNvPr id="18" name="AutoShape 4">
            <a:extLst>
              <a:ext uri="{FF2B5EF4-FFF2-40B4-BE49-F238E27FC236}">
                <a16:creationId xmlns:a16="http://schemas.microsoft.com/office/drawing/2014/main" id="{FE53957E-F2F3-A04D-9C95-64D6B015D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4401008"/>
            <a:ext cx="83365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On-premise or Cloud 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CA2414F3-815F-E143-BE1B-18907EAE1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853592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Vaccine At Scale Solution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2F145E-F431-1440-97C9-AC6DA2E979D0}"/>
              </a:ext>
            </a:extLst>
          </p:cNvPr>
          <p:cNvGrpSpPr/>
          <p:nvPr/>
        </p:nvGrpSpPr>
        <p:grpSpPr>
          <a:xfrm>
            <a:off x="3999728" y="2744986"/>
            <a:ext cx="561844" cy="562538"/>
            <a:chOff x="945137" y="2738853"/>
            <a:chExt cx="561844" cy="5625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48827EE-60BB-7844-AFC5-5393FBC168B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4C64C90-5576-DE40-95D2-E940FEE58902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AB4ABA1-86E5-CD4D-AD79-A9A6A130C3C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B468166-6784-0C41-AADF-5F5BFB133CE2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65C0D5-BDCB-7846-9951-CBACA60238D9}"/>
              </a:ext>
            </a:extLst>
          </p:cNvPr>
          <p:cNvGrpSpPr/>
          <p:nvPr/>
        </p:nvGrpSpPr>
        <p:grpSpPr>
          <a:xfrm>
            <a:off x="909113" y="2744985"/>
            <a:ext cx="561844" cy="562538"/>
            <a:chOff x="945137" y="2738853"/>
            <a:chExt cx="561844" cy="56253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6D27D96-43D2-CC44-A651-4611764FE45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56984D7-CA23-3E4C-9AF7-64233ED51680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8833224-AF6E-AD4F-A790-E4FB2AEE65F7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13A8419-BFC3-F449-BED8-3B09D2C4A0BC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96D00AE-C837-3342-ACE9-6BA8537A6FEE}"/>
              </a:ext>
            </a:extLst>
          </p:cNvPr>
          <p:cNvSpPr txBox="1"/>
          <p:nvPr/>
        </p:nvSpPr>
        <p:spPr>
          <a:xfrm>
            <a:off x="3922371" y="3215915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r</a:t>
            </a: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96A8CB-6842-054A-AAF5-EB28702E4CED}"/>
              </a:ext>
            </a:extLst>
          </p:cNvPr>
          <p:cNvSpPr txBox="1"/>
          <p:nvPr/>
        </p:nvSpPr>
        <p:spPr>
          <a:xfrm>
            <a:off x="853537" y="3215915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o</a:t>
            </a: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83C993-CF19-5649-BA24-3AB4C058D1BC}"/>
              </a:ext>
            </a:extLst>
          </p:cNvPr>
          <p:cNvSpPr/>
          <p:nvPr/>
        </p:nvSpPr>
        <p:spPr>
          <a:xfrm>
            <a:off x="538305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FE362DA-1CC2-B945-AF88-1E06F215B7DE}"/>
              </a:ext>
            </a:extLst>
          </p:cNvPr>
          <p:cNvSpPr/>
          <p:nvPr/>
        </p:nvSpPr>
        <p:spPr>
          <a:xfrm>
            <a:off x="643945" y="1152653"/>
            <a:ext cx="1161059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12E194D-22E2-1640-8B16-98BC99160128}"/>
              </a:ext>
            </a:extLst>
          </p:cNvPr>
          <p:cNvCxnSpPr>
            <a:cxnSpLocks/>
            <a:stCxn id="39" idx="2"/>
            <a:endCxn id="35" idx="0"/>
          </p:cNvCxnSpPr>
          <p:nvPr/>
        </p:nvCxnSpPr>
        <p:spPr>
          <a:xfrm rot="16200000" flipH="1">
            <a:off x="844074" y="2193454"/>
            <a:ext cx="931932" cy="171131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8FB9450-FFAA-D346-B6CD-5A52036A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69" y="2053137"/>
            <a:ext cx="270861" cy="189469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C537108-A1F8-2340-9643-C7859801551D}"/>
              </a:ext>
            </a:extLst>
          </p:cNvPr>
          <p:cNvSpPr/>
          <p:nvPr/>
        </p:nvSpPr>
        <p:spPr>
          <a:xfrm>
            <a:off x="377584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3FDFDE9C-2565-7E41-AA52-5139B04AD7AD}"/>
              </a:ext>
            </a:extLst>
          </p:cNvPr>
          <p:cNvCxnSpPr>
            <a:cxnSpLocks/>
            <a:stCxn id="44" idx="2"/>
            <a:endCxn id="30" idx="0"/>
          </p:cNvCxnSpPr>
          <p:nvPr/>
        </p:nvCxnSpPr>
        <p:spPr>
          <a:xfrm rot="16200000" flipH="1">
            <a:off x="4005141" y="2263906"/>
            <a:ext cx="931933" cy="3022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2E8BA34-E089-0C44-A867-F8F42908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96" y="2053137"/>
            <a:ext cx="270861" cy="189469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FE6A418-38D4-2545-B97B-A76ABBA5962E}"/>
              </a:ext>
            </a:extLst>
          </p:cNvPr>
          <p:cNvSpPr/>
          <p:nvPr/>
        </p:nvSpPr>
        <p:spPr>
          <a:xfrm>
            <a:off x="6839582" y="1152653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68C77AC-33CA-0446-B7B5-73D6D38EAAFA}"/>
              </a:ext>
            </a:extLst>
          </p:cNvPr>
          <p:cNvCxnSpPr>
            <a:cxnSpLocks/>
            <a:stCxn id="10" idx="0"/>
            <a:endCxn id="51" idx="2"/>
          </p:cNvCxnSpPr>
          <p:nvPr/>
        </p:nvCxnSpPr>
        <p:spPr>
          <a:xfrm rot="5400000" flipH="1" flipV="1">
            <a:off x="6305165" y="1458182"/>
            <a:ext cx="916540" cy="162628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2A258D8-7416-0E4E-AD1E-17D13EE73063}"/>
              </a:ext>
            </a:extLst>
          </p:cNvPr>
          <p:cNvCxnSpPr>
            <a:cxnSpLocks/>
            <a:stCxn id="29" idx="0"/>
            <a:endCxn id="51" idx="2"/>
          </p:cNvCxnSpPr>
          <p:nvPr/>
        </p:nvCxnSpPr>
        <p:spPr>
          <a:xfrm rot="5400000" flipH="1" flipV="1">
            <a:off x="5486827" y="655237"/>
            <a:ext cx="931933" cy="324756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5AAB08F0-2158-AE40-AF6C-8261D7B0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628" y="2053137"/>
            <a:ext cx="270861" cy="189469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884B8FA-86E1-374E-B705-5B9F61A337AF}"/>
              </a:ext>
            </a:extLst>
          </p:cNvPr>
          <p:cNvSpPr/>
          <p:nvPr/>
        </p:nvSpPr>
        <p:spPr>
          <a:xfrm>
            <a:off x="2048359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Shipment Optimization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25807505-F3B6-1F48-BB1D-B79EF25251F4}"/>
              </a:ext>
            </a:extLst>
          </p:cNvPr>
          <p:cNvCxnSpPr>
            <a:cxnSpLocks/>
            <a:stCxn id="48" idx="2"/>
            <a:endCxn id="34" idx="0"/>
          </p:cNvCxnSpPr>
          <p:nvPr/>
        </p:nvCxnSpPr>
        <p:spPr>
          <a:xfrm rot="5400000">
            <a:off x="1517485" y="1533963"/>
            <a:ext cx="931932" cy="149011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4BCE403-9F5D-2441-8340-C69C81B6F95D}"/>
              </a:ext>
            </a:extLst>
          </p:cNvPr>
          <p:cNvGrpSpPr/>
          <p:nvPr/>
        </p:nvGrpSpPr>
        <p:grpSpPr>
          <a:xfrm>
            <a:off x="1886572" y="2742049"/>
            <a:ext cx="561844" cy="562538"/>
            <a:chOff x="945137" y="2738853"/>
            <a:chExt cx="561844" cy="562538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8651A14-660B-384C-9B55-452ED84EA5D9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CFA9ABFB-3C4C-724B-BC2C-A06111361D3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4A56978A-C1FF-9846-A16F-AF632FB99575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EAD82D7-5359-DF4D-BA2B-4F09E6DAFB49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6969E14-D4F9-F043-B049-07693D3C4500}"/>
              </a:ext>
            </a:extLst>
          </p:cNvPr>
          <p:cNvSpPr txBox="1"/>
          <p:nvPr/>
        </p:nvSpPr>
        <p:spPr>
          <a:xfrm>
            <a:off x="1805004" y="3240299"/>
            <a:ext cx="1000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lot inventory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BB2FBE-D9A0-7249-B04E-63B127A209DC}"/>
              </a:ext>
            </a:extLst>
          </p:cNvPr>
          <p:cNvGrpSpPr/>
          <p:nvPr/>
        </p:nvGrpSpPr>
        <p:grpSpPr>
          <a:xfrm>
            <a:off x="2897748" y="2712130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43EC4948-5D6B-1744-A895-F6DABAC74A53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1E736FA0-6C51-B84C-AAD9-D5E807B98A64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AF408FB-B690-0D40-A277-9A17E5B4D7D8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97ADE2B1-BE56-BE4D-B953-C58635EC29A0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9D1C159-93C7-7B4C-A5FC-23BF01FF3327}"/>
              </a:ext>
            </a:extLst>
          </p:cNvPr>
          <p:cNvSpPr txBox="1"/>
          <p:nvPr/>
        </p:nvSpPr>
        <p:spPr>
          <a:xfrm>
            <a:off x="2733884" y="3210380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C26613CB-94D2-BE43-B50E-5F6422DBF0EB}"/>
              </a:ext>
            </a:extLst>
          </p:cNvPr>
          <p:cNvCxnSpPr>
            <a:cxnSpLocks/>
            <a:stCxn id="61" idx="0"/>
            <a:endCxn id="48" idx="2"/>
          </p:cNvCxnSpPr>
          <p:nvPr/>
        </p:nvCxnSpPr>
        <p:spPr>
          <a:xfrm rot="5400000" flipH="1" flipV="1">
            <a:off x="2086288" y="2099831"/>
            <a:ext cx="928996" cy="35544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444D424-621F-B048-85AE-76C5BEEC87DF}"/>
              </a:ext>
            </a:extLst>
          </p:cNvPr>
          <p:cNvCxnSpPr>
            <a:cxnSpLocks/>
            <a:endCxn id="67" idx="0"/>
          </p:cNvCxnSpPr>
          <p:nvPr/>
        </p:nvCxnSpPr>
        <p:spPr>
          <a:xfrm rot="16200000" flipH="1">
            <a:off x="2677682" y="2005571"/>
            <a:ext cx="906373" cy="50674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F52A3DD7-4BF8-7C42-ACDE-7482142E9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98" y="2058507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5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Reefer IoT Simulator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15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1939659" y="1381550"/>
            <a:ext cx="1866665" cy="15946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38063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3948558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4092521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42432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2338529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3730934" y="231531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3582702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394" y="3974976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0" y="2068399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6247723" y="2338529"/>
            <a:ext cx="418713" cy="4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48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Chain Monitoring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16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1946679" y="2448573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139" y="4108233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95216" y="24754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0" idx="0"/>
            <a:endCxn id="22" idx="1"/>
          </p:cNvCxnSpPr>
          <p:nvPr/>
        </p:nvCxnSpPr>
        <p:spPr>
          <a:xfrm rot="5400000" flipH="1" flipV="1">
            <a:off x="2114432" y="1667053"/>
            <a:ext cx="1353986" cy="840073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2AFDB7-6AC3-5543-8624-597570F5D271}"/>
              </a:ext>
            </a:extLst>
          </p:cNvPr>
          <p:cNvSpPr/>
          <p:nvPr/>
        </p:nvSpPr>
        <p:spPr>
          <a:xfrm>
            <a:off x="6598128" y="979490"/>
            <a:ext cx="1473992" cy="49910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Anomaly Detection Scoring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309275E-3F90-AB4E-A955-011EB94939B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685454" y="1229040"/>
            <a:ext cx="1912674" cy="10099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57" y="2004436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F12F6A3-9498-B441-A6A7-BEC68D946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85699" y="3172575"/>
            <a:ext cx="418713" cy="491233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08083" y="300340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5400000" flipH="1" flipV="1">
            <a:off x="4788625" y="2535346"/>
            <a:ext cx="121195" cy="1717719"/>
          </a:xfrm>
          <a:prstGeom prst="bentConnector4">
            <a:avLst>
              <a:gd name="adj1" fmla="val -320851"/>
              <a:gd name="adj2" fmla="val 80923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10" y="3514480"/>
            <a:ext cx="270861" cy="189469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97524339-5E20-EE40-A9BC-7C3005E92E96}"/>
              </a:ext>
            </a:extLst>
          </p:cNvPr>
          <p:cNvCxnSpPr>
            <a:cxnSpLocks/>
            <a:stCxn id="40" idx="3"/>
            <a:endCxn id="24" idx="0"/>
          </p:cNvCxnSpPr>
          <p:nvPr/>
        </p:nvCxnSpPr>
        <p:spPr>
          <a:xfrm>
            <a:off x="1764169" y="1538569"/>
            <a:ext cx="910323" cy="123398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5524EA-C121-334E-944D-D69F991CA690}"/>
              </a:ext>
            </a:extLst>
          </p:cNvPr>
          <p:cNvSpPr/>
          <p:nvPr/>
        </p:nvSpPr>
        <p:spPr>
          <a:xfrm>
            <a:off x="290177" y="120836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824552-80B6-504E-8325-9E1BA614E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00" y="1471779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17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2" y="2471786"/>
            <a:ext cx="429004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2022881" y="3384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1" y="3715959"/>
            <a:ext cx="429004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0168E7-4E77-2444-99F3-F0DB78E69643}"/>
              </a:ext>
            </a:extLst>
          </p:cNvPr>
          <p:cNvGrpSpPr/>
          <p:nvPr/>
        </p:nvGrpSpPr>
        <p:grpSpPr>
          <a:xfrm>
            <a:off x="2185358" y="2755615"/>
            <a:ext cx="715546" cy="699188"/>
            <a:chOff x="2022069" y="2755615"/>
            <a:chExt cx="715546" cy="6991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924FE3-083B-F443-AD28-C5F0E35EB25F}"/>
                </a:ext>
              </a:extLst>
            </p:cNvPr>
            <p:cNvSpPr/>
            <p:nvPr/>
          </p:nvSpPr>
          <p:spPr bwMode="auto">
            <a:xfrm>
              <a:off x="20220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09229-5243-C148-A98F-8D02B8083012}"/>
                </a:ext>
              </a:extLst>
            </p:cNvPr>
            <p:cNvSpPr/>
            <p:nvPr/>
          </p:nvSpPr>
          <p:spPr bwMode="auto">
            <a:xfrm>
              <a:off x="2164303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A88F56-30FE-3543-9CA9-C4E56C810747}"/>
                </a:ext>
              </a:extLst>
            </p:cNvPr>
            <p:cNvSpPr/>
            <p:nvPr/>
          </p:nvSpPr>
          <p:spPr bwMode="auto">
            <a:xfrm>
              <a:off x="2308266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0DB178-C127-D145-8AC5-B988C2A0EEFA}"/>
                </a:ext>
              </a:extLst>
            </p:cNvPr>
            <p:cNvSpPr/>
            <p:nvPr/>
          </p:nvSpPr>
          <p:spPr bwMode="auto">
            <a:xfrm>
              <a:off x="24589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A65836-053B-1142-9F4F-8690BB452DE4}"/>
                </a:ext>
              </a:extLst>
            </p:cNvPr>
            <p:cNvSpPr/>
            <p:nvPr/>
          </p:nvSpPr>
          <p:spPr bwMode="auto">
            <a:xfrm>
              <a:off x="2611369" y="2755615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4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076CE88-5ED8-E945-8467-87428AE76BC9}"/>
              </a:ext>
            </a:extLst>
          </p:cNvPr>
          <p:cNvCxnSpPr>
            <a:cxnSpLocks/>
            <a:stCxn id="28" idx="3"/>
            <a:endCxn id="19" idx="0"/>
          </p:cNvCxnSpPr>
          <p:nvPr/>
        </p:nvCxnSpPr>
        <p:spPr>
          <a:xfrm flipV="1">
            <a:off x="1892356" y="2755615"/>
            <a:ext cx="945425" cy="264093"/>
          </a:xfrm>
          <a:prstGeom prst="bentConnector4">
            <a:avLst>
              <a:gd name="adj1" fmla="val 46662"/>
              <a:gd name="adj2" fmla="val 18656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494867" y="92791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87877E4-62BF-7445-8F0D-6C46FA79C701}"/>
              </a:ext>
            </a:extLst>
          </p:cNvPr>
          <p:cNvSpPr/>
          <p:nvPr/>
        </p:nvSpPr>
        <p:spPr>
          <a:xfrm>
            <a:off x="5492704" y="171033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>
            <a:off x="1939659" y="1381550"/>
            <a:ext cx="3553045" cy="65898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230674" y="2326298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 Entity</a:t>
            </a:r>
          </a:p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prstClr val="white"/>
                </a:solidFill>
                <a:latin typeface="Arial"/>
              </a:rPr>
              <a:t>Order Events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FDD26CF-CBE1-B845-95B4-1E9705C04E5D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>
            <a:off x="345447" y="1938256"/>
            <a:ext cx="606079" cy="17000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B2F7C20-4D5E-1B46-83A3-8F5CBCF3F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95"/>
          <a:stretch/>
        </p:blipFill>
        <p:spPr>
          <a:xfrm>
            <a:off x="4477607" y="2509997"/>
            <a:ext cx="418713" cy="4912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C13CF4-4489-FA43-9A1B-04446EB13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46" y="2940593"/>
            <a:ext cx="182207" cy="127455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516F9A2-F7CC-0A44-A936-67E4AF9F4154}"/>
              </a:ext>
            </a:extLst>
          </p:cNvPr>
          <p:cNvSpPr/>
          <p:nvPr/>
        </p:nvSpPr>
        <p:spPr>
          <a:xfrm>
            <a:off x="1165199" y="2877739"/>
            <a:ext cx="727157" cy="283938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CDC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0B4FF95-67D7-1C4E-9AEF-E75D60B402C3}"/>
              </a:ext>
            </a:extLst>
          </p:cNvPr>
          <p:cNvCxnSpPr>
            <a:cxnSpLocks/>
            <a:stCxn id="3" idx="4"/>
            <a:endCxn id="28" idx="0"/>
          </p:cNvCxnSpPr>
          <p:nvPr/>
        </p:nvCxnSpPr>
        <p:spPr>
          <a:xfrm>
            <a:off x="896293" y="2706765"/>
            <a:ext cx="632485" cy="170974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1088-E678-9246-A762-D432953AC029}"/>
              </a:ext>
            </a:extLst>
          </p:cNvPr>
          <p:cNvGrpSpPr/>
          <p:nvPr/>
        </p:nvGrpSpPr>
        <p:grpSpPr>
          <a:xfrm>
            <a:off x="3401346" y="2805963"/>
            <a:ext cx="561844" cy="562538"/>
            <a:chOff x="945137" y="2738853"/>
            <a:chExt cx="561844" cy="56253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69454D-AD47-3742-8061-DC26113EBA4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5489C6-8D42-A945-9092-468B017FD5E8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2A190F8-6DD2-3A4B-A4E6-7F7D3EFBEA8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ADB4D5A-9DD1-464F-8DB4-F9D72DD047D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667642-CDE6-324E-8088-22C3D3FA9294}"/>
              </a:ext>
            </a:extLst>
          </p:cNvPr>
          <p:cNvSpPr txBox="1"/>
          <p:nvPr/>
        </p:nvSpPr>
        <p:spPr>
          <a:xfrm>
            <a:off x="3386687" y="3282323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B8AB7021-3CEE-6F43-B189-CBE1251FB61E}"/>
              </a:ext>
            </a:extLst>
          </p:cNvPr>
          <p:cNvCxnSpPr>
            <a:cxnSpLocks/>
            <a:stCxn id="36" idx="0"/>
            <a:endCxn id="22" idx="2"/>
          </p:cNvCxnSpPr>
          <p:nvPr/>
        </p:nvCxnSpPr>
        <p:spPr>
          <a:xfrm rot="16200000" flipV="1">
            <a:off x="1919538" y="994875"/>
            <a:ext cx="1094214" cy="252796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C341A18-2572-9546-9EBE-1003B489F84F}"/>
              </a:ext>
            </a:extLst>
          </p:cNvPr>
          <p:cNvCxnSpPr>
            <a:cxnSpLocks/>
            <a:endCxn id="37" idx="0"/>
          </p:cNvCxnSpPr>
          <p:nvPr/>
        </p:nvCxnSpPr>
        <p:spPr>
          <a:xfrm rot="10800000" flipV="1">
            <a:off x="3887839" y="1467322"/>
            <a:ext cx="1587320" cy="1338642"/>
          </a:xfrm>
          <a:prstGeom prst="bentConnector2">
            <a:avLst/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D231A9AF-63EE-514F-9956-107BF9630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46" y="2200363"/>
            <a:ext cx="182207" cy="12745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D20C351-3532-8F4F-9B12-0D97B1D73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76" y="1449249"/>
            <a:ext cx="182207" cy="127455"/>
          </a:xfrm>
          <a:prstGeom prst="rect">
            <a:avLst/>
          </a:prstGeom>
        </p:spPr>
      </p:pic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1EDE6FC-D7BB-D847-9B3C-4556351AADA7}"/>
              </a:ext>
            </a:extLst>
          </p:cNvPr>
          <p:cNvCxnSpPr>
            <a:cxnSpLocks/>
            <a:stCxn id="9" idx="0"/>
            <a:endCxn id="24" idx="1"/>
          </p:cNvCxnSpPr>
          <p:nvPr/>
        </p:nvCxnSpPr>
        <p:spPr>
          <a:xfrm rot="5400000" flipH="1" flipV="1">
            <a:off x="3337142" y="606357"/>
            <a:ext cx="1505964" cy="2809486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B5E29BE-D00C-2842-8F78-57B5A21BB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66" y="1179746"/>
            <a:ext cx="182207" cy="1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86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18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6" y="1995056"/>
            <a:ext cx="5504872" cy="167627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5" y="3715959"/>
            <a:ext cx="558793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1343967" y="960228"/>
            <a:ext cx="1473992" cy="239334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6456313" y="1080393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PV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40" name="AutoShape 4">
            <a:extLst>
              <a:ext uri="{FF2B5EF4-FFF2-40B4-BE49-F238E27FC236}">
                <a16:creationId xmlns:a16="http://schemas.microsoft.com/office/drawing/2014/main" id="{B13F85D2-A6CA-6040-B4A8-3167E1305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485" y="861089"/>
            <a:ext cx="5587933" cy="838460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vaccine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279D8A2-8800-5346-BDA3-4594E05100AB}"/>
              </a:ext>
            </a:extLst>
          </p:cNvPr>
          <p:cNvSpPr/>
          <p:nvPr/>
        </p:nvSpPr>
        <p:spPr>
          <a:xfrm>
            <a:off x="3940430" y="1351552"/>
            <a:ext cx="2105562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Postgresql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3249F1-F83A-D144-9D23-2EB96821A2C9}"/>
              </a:ext>
            </a:extLst>
          </p:cNvPr>
          <p:cNvSpPr/>
          <p:nvPr/>
        </p:nvSpPr>
        <p:spPr>
          <a:xfrm>
            <a:off x="3940430" y="952597"/>
            <a:ext cx="1998551" cy="239334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Optimizer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76B738-074D-7149-AD1B-FA552D246F85}"/>
              </a:ext>
            </a:extLst>
          </p:cNvPr>
          <p:cNvSpPr/>
          <p:nvPr/>
        </p:nvSpPr>
        <p:spPr>
          <a:xfrm>
            <a:off x="841630" y="21331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9C3F745-E48F-E04C-904D-67FE8BEF00E3}"/>
              </a:ext>
            </a:extLst>
          </p:cNvPr>
          <p:cNvSpPr/>
          <p:nvPr/>
        </p:nvSpPr>
        <p:spPr>
          <a:xfrm>
            <a:off x="994030" y="22855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9EC6AD6-DC14-BA41-9ADE-AAE02F2FDA3E}"/>
              </a:ext>
            </a:extLst>
          </p:cNvPr>
          <p:cNvSpPr/>
          <p:nvPr/>
        </p:nvSpPr>
        <p:spPr>
          <a:xfrm>
            <a:off x="1146430" y="24379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Brokers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16934DF-51B2-A748-9380-6690F2DD1BD8}"/>
              </a:ext>
            </a:extLst>
          </p:cNvPr>
          <p:cNvSpPr/>
          <p:nvPr/>
        </p:nvSpPr>
        <p:spPr>
          <a:xfrm>
            <a:off x="841630" y="2922342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84AB23E-499B-8A41-B291-066433357A75}"/>
              </a:ext>
            </a:extLst>
          </p:cNvPr>
          <p:cNvSpPr/>
          <p:nvPr/>
        </p:nvSpPr>
        <p:spPr>
          <a:xfrm>
            <a:off x="957645" y="3022265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4DAE745-7568-B14A-99B9-40B74745EFF4}"/>
              </a:ext>
            </a:extLst>
          </p:cNvPr>
          <p:cNvSpPr/>
          <p:nvPr/>
        </p:nvSpPr>
        <p:spPr>
          <a:xfrm>
            <a:off x="1073660" y="3161216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Zookeepers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D45F35A-2858-D542-8D9A-BD7FF17820C7}"/>
              </a:ext>
            </a:extLst>
          </p:cNvPr>
          <p:cNvSpPr/>
          <p:nvPr/>
        </p:nvSpPr>
        <p:spPr>
          <a:xfrm>
            <a:off x="3824380" y="2081348"/>
            <a:ext cx="2221612" cy="840993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Kafka Connect Cluster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69FA3C06-47D4-664E-BD31-7AE7C99AB591}"/>
              </a:ext>
            </a:extLst>
          </p:cNvPr>
          <p:cNvSpPr/>
          <p:nvPr/>
        </p:nvSpPr>
        <p:spPr>
          <a:xfrm>
            <a:off x="3978529" y="2177114"/>
            <a:ext cx="1922351" cy="487660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Debezium Postgres Connector</a:t>
            </a:r>
          </a:p>
        </p:txBody>
      </p:sp>
    </p:spTree>
    <p:extLst>
      <p:ext uri="{BB962C8B-B14F-4D97-AF65-F5344CB8AC3E}">
        <p14:creationId xmlns:p14="http://schemas.microsoft.com/office/powerpoint/2010/main" val="1412122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E3D78-5395-FD4B-82F1-D21BC8CF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 components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F609B-E351-4547-905F-2A384FE0FF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19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33E0AC-8528-0448-8099-AEC298FBC35F}"/>
              </a:ext>
            </a:extLst>
          </p:cNvPr>
          <p:cNvSpPr/>
          <p:nvPr/>
        </p:nvSpPr>
        <p:spPr>
          <a:xfrm>
            <a:off x="2158729" y="1382015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APP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1A4ED0-1218-CE4A-822D-90C7A2DC2203}"/>
              </a:ext>
            </a:extLst>
          </p:cNvPr>
          <p:cNvSpPr/>
          <p:nvPr/>
        </p:nvSpPr>
        <p:spPr>
          <a:xfrm>
            <a:off x="4572000" y="1401358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Transportation Event Consumer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D3DB93A2-F2E1-BE46-80E2-B111BD559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55" y="1401356"/>
            <a:ext cx="1416027" cy="2231843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2615E6-E7B8-6248-AE31-E7BB30A8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12" y="3440967"/>
            <a:ext cx="448656" cy="235832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D5CA82DD-BB92-4E47-A2B5-CDF32807A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1034473"/>
            <a:ext cx="8003118" cy="3430833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0000"/>
                </a:solidFill>
                <a:latin typeface="Arial"/>
                <a:cs typeface="+mn-cs"/>
              </a:rPr>
              <a:t>OpenShift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3ED239-2581-654E-9B35-DB087CD51EB9}"/>
              </a:ext>
            </a:extLst>
          </p:cNvPr>
          <p:cNvSpPr/>
          <p:nvPr/>
        </p:nvSpPr>
        <p:spPr>
          <a:xfrm>
            <a:off x="4572000" y="1967174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Refrigerator Event Consumer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E15439-243E-3A4B-BA8D-D012242654B3}"/>
              </a:ext>
            </a:extLst>
          </p:cNvPr>
          <p:cNvSpPr/>
          <p:nvPr/>
        </p:nvSpPr>
        <p:spPr>
          <a:xfrm>
            <a:off x="4585857" y="2548132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Lot Inventory Event Consumer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D4F511-CD3D-8145-8414-3CFBA054F763}"/>
              </a:ext>
            </a:extLst>
          </p:cNvPr>
          <p:cNvSpPr/>
          <p:nvPr/>
        </p:nvSpPr>
        <p:spPr>
          <a:xfrm>
            <a:off x="4585857" y="3153378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Shipment Plan Event Producer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4DA72F-641D-DB40-B29B-95B4C1219922}"/>
              </a:ext>
            </a:extLst>
          </p:cNvPr>
          <p:cNvGrpSpPr/>
          <p:nvPr/>
        </p:nvGrpSpPr>
        <p:grpSpPr>
          <a:xfrm>
            <a:off x="6918636" y="1509974"/>
            <a:ext cx="561838" cy="351864"/>
            <a:chOff x="945137" y="2738853"/>
            <a:chExt cx="561844" cy="56253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611E41C-E7E9-0A49-937E-DE8C4A76494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8F579F8-3649-454D-A834-71F68E8E0775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CAA0F0B-ED86-2C43-9A2E-9765B37B6F60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36403D6-7459-E44A-86BE-BB1B60743F5A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476F0F-C193-9849-BEC1-63D5F3B8D9EF}"/>
              </a:ext>
            </a:extLst>
          </p:cNvPr>
          <p:cNvGrpSpPr/>
          <p:nvPr/>
        </p:nvGrpSpPr>
        <p:grpSpPr>
          <a:xfrm>
            <a:off x="6918636" y="2019276"/>
            <a:ext cx="561838" cy="351864"/>
            <a:chOff x="945137" y="2738853"/>
            <a:chExt cx="561844" cy="56253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AEF1808-AA1D-3C42-AD86-B2FBAB366C2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E455A66-F084-4547-8150-D52C8B4F63D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F643C84-C1C6-764A-8B8D-A0421236859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F11DD27-2ADD-734A-8B46-F094DC8138A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FFB2A4-265F-F34F-937E-DCCC63401504}"/>
              </a:ext>
            </a:extLst>
          </p:cNvPr>
          <p:cNvGrpSpPr/>
          <p:nvPr/>
        </p:nvGrpSpPr>
        <p:grpSpPr>
          <a:xfrm>
            <a:off x="6918636" y="2528578"/>
            <a:ext cx="561838" cy="351864"/>
            <a:chOff x="945137" y="2738853"/>
            <a:chExt cx="561844" cy="562538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AFC9F43-A593-AD45-AA2F-899FC2C5733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5EF5DAF-CCF8-3746-8346-9DDF5DC9CB36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73D18B8-D36A-BA4C-83A5-1D833046BBCE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66FF4655-280F-BD4D-B178-662A082A1E14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581B-613B-6945-BAB6-000D150F2EAD}"/>
              </a:ext>
            </a:extLst>
          </p:cNvPr>
          <p:cNvGrpSpPr/>
          <p:nvPr/>
        </p:nvGrpSpPr>
        <p:grpSpPr>
          <a:xfrm>
            <a:off x="6896337" y="3037881"/>
            <a:ext cx="561838" cy="351864"/>
            <a:chOff x="945137" y="2738853"/>
            <a:chExt cx="561844" cy="562538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16FDD52-E377-E946-ACDB-45DDBF1990BF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140F7EF-D091-EA4C-B514-2FA187BEF7B5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4457F7F-A73C-5D44-8841-8E442D02B9B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7F034EE-4DEA-E942-BB02-6FFEB7569AF4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825C8D1-E837-3A4D-A367-5CBE066F5AFA}"/>
              </a:ext>
            </a:extLst>
          </p:cNvPr>
          <p:cNvSpPr/>
          <p:nvPr/>
        </p:nvSpPr>
        <p:spPr>
          <a:xfrm>
            <a:off x="945672" y="1967174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Resource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7C996E9-BEF8-FA47-996A-170BFF790EAE}"/>
              </a:ext>
            </a:extLst>
          </p:cNvPr>
          <p:cNvSpPr/>
          <p:nvPr/>
        </p:nvSpPr>
        <p:spPr>
          <a:xfrm>
            <a:off x="2195595" y="3037881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Data Repository</a:t>
            </a:r>
          </a:p>
        </p:txBody>
      </p:sp>
      <p:sp>
        <p:nvSpPr>
          <p:cNvPr id="37" name="AutoShape 4">
            <a:extLst>
              <a:ext uri="{FF2B5EF4-FFF2-40B4-BE49-F238E27FC236}">
                <a16:creationId xmlns:a16="http://schemas.microsoft.com/office/drawing/2014/main" id="{27726F9B-628D-3B40-B7B2-11AC5B029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65" y="1260792"/>
            <a:ext cx="5406445" cy="2572290"/>
          </a:xfrm>
          <a:prstGeom prst="roundRect">
            <a:avLst>
              <a:gd name="adj" fmla="val 3885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vaccine-order-optimizer service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3A9ABD6-DC24-6D46-944C-41192E6B87EB}"/>
              </a:ext>
            </a:extLst>
          </p:cNvPr>
          <p:cNvSpPr/>
          <p:nvPr/>
        </p:nvSpPr>
        <p:spPr>
          <a:xfrm>
            <a:off x="6563497" y="3684421"/>
            <a:ext cx="14160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Decision Optimization Service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3E5381B-17B6-1345-B108-7E16940CDA92}"/>
              </a:ext>
            </a:extLst>
          </p:cNvPr>
          <p:cNvSpPr/>
          <p:nvPr/>
        </p:nvSpPr>
        <p:spPr>
          <a:xfrm>
            <a:off x="2217894" y="2482591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Shipment Plan Optimizer</a:t>
            </a:r>
          </a:p>
        </p:txBody>
      </p:sp>
    </p:spTree>
    <p:extLst>
      <p:ext uri="{BB962C8B-B14F-4D97-AF65-F5344CB8AC3E}">
        <p14:creationId xmlns:p14="http://schemas.microsoft.com/office/powerpoint/2010/main" val="246209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25922-5BB5-A04A-A871-1680DB7D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 modern way to manage the vaccine shipment process</a:t>
            </a:r>
            <a:endParaRPr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94E4-95AD-4049-A2E5-F9B5EF27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" name="Picture 5" descr="A picture containing monitor, sitting, black, side&#10;&#10;Description automatically generated">
            <a:extLst>
              <a:ext uri="{FF2B5EF4-FFF2-40B4-BE49-F238E27FC236}">
                <a16:creationId xmlns:a16="http://schemas.microsoft.com/office/drawing/2014/main" id="{9AD70323-7734-3E47-B851-6E46A78E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224"/>
            <a:ext cx="9144000" cy="33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Order Refrigerator Optimizer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20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2" y="2471786"/>
            <a:ext cx="5829074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1401626" y="3284426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32" y="3715959"/>
            <a:ext cx="67757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0168E7-4E77-2444-99F3-F0DB78E69643}"/>
              </a:ext>
            </a:extLst>
          </p:cNvPr>
          <p:cNvGrpSpPr/>
          <p:nvPr/>
        </p:nvGrpSpPr>
        <p:grpSpPr>
          <a:xfrm>
            <a:off x="1449716" y="2588917"/>
            <a:ext cx="715546" cy="699188"/>
            <a:chOff x="2022069" y="2755615"/>
            <a:chExt cx="715546" cy="6991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924FE3-083B-F443-AD28-C5F0E35EB25F}"/>
                </a:ext>
              </a:extLst>
            </p:cNvPr>
            <p:cNvSpPr/>
            <p:nvPr/>
          </p:nvSpPr>
          <p:spPr bwMode="auto">
            <a:xfrm>
              <a:off x="20220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09229-5243-C148-A98F-8D02B8083012}"/>
                </a:ext>
              </a:extLst>
            </p:cNvPr>
            <p:cNvSpPr/>
            <p:nvPr/>
          </p:nvSpPr>
          <p:spPr bwMode="auto">
            <a:xfrm>
              <a:off x="2164303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A88F56-30FE-3543-9CA9-C4E56C810747}"/>
                </a:ext>
              </a:extLst>
            </p:cNvPr>
            <p:cNvSpPr/>
            <p:nvPr/>
          </p:nvSpPr>
          <p:spPr bwMode="auto">
            <a:xfrm>
              <a:off x="2308266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0DB178-C127-D145-8AC5-B988C2A0EEFA}"/>
                </a:ext>
              </a:extLst>
            </p:cNvPr>
            <p:cNvSpPr/>
            <p:nvPr/>
          </p:nvSpPr>
          <p:spPr bwMode="auto">
            <a:xfrm>
              <a:off x="24589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A65836-053B-1142-9F4F-8690BB452DE4}"/>
                </a:ext>
              </a:extLst>
            </p:cNvPr>
            <p:cNvSpPr/>
            <p:nvPr/>
          </p:nvSpPr>
          <p:spPr bwMode="auto">
            <a:xfrm>
              <a:off x="2611369" y="2755615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4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28404" y="92087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stCxn id="24" idx="3"/>
            <a:endCxn id="37" idx="0"/>
          </p:cNvCxnSpPr>
          <p:nvPr/>
        </p:nvCxnSpPr>
        <p:spPr>
          <a:xfrm>
            <a:off x="2002396" y="1251076"/>
            <a:ext cx="1118783" cy="1337842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1088-E678-9246-A762-D432953AC029}"/>
              </a:ext>
            </a:extLst>
          </p:cNvPr>
          <p:cNvGrpSpPr/>
          <p:nvPr/>
        </p:nvGrpSpPr>
        <p:grpSpPr>
          <a:xfrm>
            <a:off x="2634686" y="2588917"/>
            <a:ext cx="561844" cy="562538"/>
            <a:chOff x="945137" y="2738853"/>
            <a:chExt cx="561844" cy="56253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69454D-AD47-3742-8061-DC26113EBA4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5489C6-8D42-A945-9092-468B017FD5E8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2A190F8-6DD2-3A4B-A4E6-7F7D3EFBEA8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ADB4D5A-9DD1-464F-8DB4-F9D72DD047D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667642-CDE6-324E-8088-22C3D3FA9294}"/>
              </a:ext>
            </a:extLst>
          </p:cNvPr>
          <p:cNvSpPr txBox="1"/>
          <p:nvPr/>
        </p:nvSpPr>
        <p:spPr>
          <a:xfrm>
            <a:off x="2392568" y="3151454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C341A18-2572-9546-9EBE-1003B489F84F}"/>
              </a:ext>
            </a:extLst>
          </p:cNvPr>
          <p:cNvCxnSpPr>
            <a:cxnSpLocks/>
            <a:stCxn id="19" idx="0"/>
            <a:endCxn id="24" idx="2"/>
          </p:cNvCxnSpPr>
          <p:nvPr/>
        </p:nvCxnSpPr>
        <p:spPr>
          <a:xfrm rot="16200000" flipV="1">
            <a:off x="1179950" y="1666727"/>
            <a:ext cx="1007641" cy="83673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2C4BC1D4-B6F9-B846-B7E3-2B99BBCBA68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77" y="3449918"/>
            <a:ext cx="448656" cy="235832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5CCCC3C-A639-5F4A-8865-86F8DEDAF405}"/>
              </a:ext>
            </a:extLst>
          </p:cNvPr>
          <p:cNvSpPr/>
          <p:nvPr/>
        </p:nvSpPr>
        <p:spPr>
          <a:xfrm>
            <a:off x="181081" y="2139832"/>
            <a:ext cx="836740" cy="66040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41F1BE5-3EA8-DE4F-9645-4A2191CB7E8D}"/>
              </a:ext>
            </a:extLst>
          </p:cNvPr>
          <p:cNvSpPr/>
          <p:nvPr/>
        </p:nvSpPr>
        <p:spPr>
          <a:xfrm>
            <a:off x="3502726" y="878489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Manufacturer Simulator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B4AD31F-05A6-0145-9368-9CDBF9EF012B}"/>
              </a:ext>
            </a:extLst>
          </p:cNvPr>
          <p:cNvSpPr/>
          <p:nvPr/>
        </p:nvSpPr>
        <p:spPr>
          <a:xfrm>
            <a:off x="5562916" y="1682422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Refrigerator Manager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0A77F08-A9B5-F646-87F2-F91E2A2A91F7}"/>
              </a:ext>
            </a:extLst>
          </p:cNvPr>
          <p:cNvSpPr/>
          <p:nvPr/>
        </p:nvSpPr>
        <p:spPr>
          <a:xfrm>
            <a:off x="4890542" y="1061063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Transportation Simulator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F771FC-5CEA-9A4E-BD28-5D3BA3282328}"/>
              </a:ext>
            </a:extLst>
          </p:cNvPr>
          <p:cNvGrpSpPr/>
          <p:nvPr/>
        </p:nvGrpSpPr>
        <p:grpSpPr>
          <a:xfrm>
            <a:off x="3508687" y="2590401"/>
            <a:ext cx="561844" cy="562538"/>
            <a:chOff x="945137" y="2738853"/>
            <a:chExt cx="561844" cy="562538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3CC422C-8DEA-3A47-BA3E-BCEEE5DD62A1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DD6813F8-9A42-914D-968A-A8F9ECCE7B31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D88DA156-2FFA-DA40-A7D5-2BC71019F73C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977F85B5-4F45-EE41-AF6A-00A5EB9D991F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9A14456-DEB2-1949-9A4B-A8EFAE277A56}"/>
              </a:ext>
            </a:extLst>
          </p:cNvPr>
          <p:cNvGrpSpPr/>
          <p:nvPr/>
        </p:nvGrpSpPr>
        <p:grpSpPr>
          <a:xfrm>
            <a:off x="4367414" y="2580068"/>
            <a:ext cx="561844" cy="562538"/>
            <a:chOff x="945137" y="2738853"/>
            <a:chExt cx="561844" cy="562538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755B7801-D7FD-E244-B86D-021AFD7918FB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65F23919-1C78-504C-A703-632829523FAB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A0FCAE74-6CF6-7B47-8968-325D94C7ADF0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25F780D-E0A1-3C4B-B34E-78580513EFEE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CA02289-50D5-7C4E-B3B8-FB77AA535ABE}"/>
              </a:ext>
            </a:extLst>
          </p:cNvPr>
          <p:cNvSpPr txBox="1"/>
          <p:nvPr/>
        </p:nvSpPr>
        <p:spPr>
          <a:xfrm>
            <a:off x="5209871" y="3148833"/>
            <a:ext cx="622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050" dirty="0"/>
              <a:t>reefers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84F1432-F4D4-EF41-B240-928533FF6B31}"/>
              </a:ext>
            </a:extLst>
          </p:cNvPr>
          <p:cNvGrpSpPr/>
          <p:nvPr/>
        </p:nvGrpSpPr>
        <p:grpSpPr>
          <a:xfrm>
            <a:off x="5164707" y="2571876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7C7F4402-6C30-A041-ADF5-C2CB14AD584F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02E29D8C-DD94-C24C-AF88-596FB080E2C3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199FE0E6-826B-0443-ACFB-8343E82B921C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6875C29A-8854-B34A-AF14-8D0EE6E35EEE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F398200D-BF58-FB46-83B5-5A392B4C040B}"/>
              </a:ext>
            </a:extLst>
          </p:cNvPr>
          <p:cNvCxnSpPr>
            <a:cxnSpLocks/>
            <a:stCxn id="47" idx="1"/>
            <a:endCxn id="67" idx="0"/>
          </p:cNvCxnSpPr>
          <p:nvPr/>
        </p:nvCxnSpPr>
        <p:spPr>
          <a:xfrm rot="10800000" flipH="1" flipV="1">
            <a:off x="5562916" y="1904281"/>
            <a:ext cx="88284" cy="667595"/>
          </a:xfrm>
          <a:prstGeom prst="bentConnector4">
            <a:avLst>
              <a:gd name="adj1" fmla="val -258937"/>
              <a:gd name="adj2" fmla="val 66616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875F158-10F0-BB44-9B48-1F52575B2F7B}"/>
              </a:ext>
            </a:extLst>
          </p:cNvPr>
          <p:cNvSpPr/>
          <p:nvPr/>
        </p:nvSpPr>
        <p:spPr>
          <a:xfrm>
            <a:off x="3418898" y="3158864"/>
            <a:ext cx="8899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vaccine lots</a:t>
            </a:r>
            <a:endParaRPr lang="en-US" sz="1050" b="0" dirty="0">
              <a:effectLst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D0D01E2B-10AD-4440-991E-DFB0C2691E8B}"/>
              </a:ext>
            </a:extLst>
          </p:cNvPr>
          <p:cNvCxnSpPr>
            <a:cxnSpLocks/>
            <a:stCxn id="46" idx="2"/>
            <a:endCxn id="56" idx="0"/>
          </p:cNvCxnSpPr>
          <p:nvPr/>
        </p:nvCxnSpPr>
        <p:spPr>
          <a:xfrm rot="5400000">
            <a:off x="3437231" y="1880159"/>
            <a:ext cx="1268193" cy="15229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81A0E3B-AE31-734A-9E3A-A76E5EC79903}"/>
              </a:ext>
            </a:extLst>
          </p:cNvPr>
          <p:cNvSpPr txBox="1"/>
          <p:nvPr/>
        </p:nvSpPr>
        <p:spPr>
          <a:xfrm>
            <a:off x="4301453" y="3145357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050" dirty="0"/>
              <a:t>transportation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464B057-1A3D-5E41-9FAB-28F40E8A8762}"/>
              </a:ext>
            </a:extLst>
          </p:cNvPr>
          <p:cNvCxnSpPr>
            <a:cxnSpLocks/>
            <a:stCxn id="48" idx="1"/>
            <a:endCxn id="61" idx="0"/>
          </p:cNvCxnSpPr>
          <p:nvPr/>
        </p:nvCxnSpPr>
        <p:spPr>
          <a:xfrm rot="10800000" flipV="1">
            <a:off x="4853908" y="1282923"/>
            <a:ext cx="36635" cy="1297146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F3B099CF-FBE7-B046-8246-CBCB22555496}"/>
              </a:ext>
            </a:extLst>
          </p:cNvPr>
          <p:cNvCxnSpPr>
            <a:cxnSpLocks/>
            <a:stCxn id="55" idx="0"/>
            <a:endCxn id="24" idx="2"/>
          </p:cNvCxnSpPr>
          <p:nvPr/>
        </p:nvCxnSpPr>
        <p:spPr>
          <a:xfrm rot="16200000" flipV="1">
            <a:off x="2047121" y="799555"/>
            <a:ext cx="1009126" cy="257256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3029EE87-E587-5146-B4D7-1967F8DD9DFA}"/>
              </a:ext>
            </a:extLst>
          </p:cNvPr>
          <p:cNvCxnSpPr>
            <a:cxnSpLocks/>
            <a:stCxn id="60" idx="0"/>
            <a:endCxn id="24" idx="2"/>
          </p:cNvCxnSpPr>
          <p:nvPr/>
        </p:nvCxnSpPr>
        <p:spPr>
          <a:xfrm rot="16200000" flipV="1">
            <a:off x="2481652" y="365025"/>
            <a:ext cx="998793" cy="343129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5968B8AA-9569-8546-8D5C-ABDEFA869CC9}"/>
              </a:ext>
            </a:extLst>
          </p:cNvPr>
          <p:cNvCxnSpPr>
            <a:cxnSpLocks/>
            <a:stCxn id="66" idx="0"/>
            <a:endCxn id="24" idx="2"/>
          </p:cNvCxnSpPr>
          <p:nvPr/>
        </p:nvCxnSpPr>
        <p:spPr>
          <a:xfrm rot="16200000" flipV="1">
            <a:off x="2884394" y="-37717"/>
            <a:ext cx="990601" cy="422858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81E21E7C-3FFD-5345-9A9A-64CFFE2D8AFC}"/>
              </a:ext>
            </a:extLst>
          </p:cNvPr>
          <p:cNvCxnSpPr>
            <a:cxnSpLocks/>
            <a:stCxn id="45" idx="2"/>
            <a:endCxn id="19" idx="2"/>
          </p:cNvCxnSpPr>
          <p:nvPr/>
        </p:nvCxnSpPr>
        <p:spPr>
          <a:xfrm rot="16200000" flipH="1">
            <a:off x="1111092" y="2288591"/>
            <a:ext cx="479406" cy="1502688"/>
          </a:xfrm>
          <a:prstGeom prst="bentConnector3">
            <a:avLst>
              <a:gd name="adj1" fmla="val 147684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30406EAF-0B47-F041-B217-0A30960CECB4}"/>
              </a:ext>
            </a:extLst>
          </p:cNvPr>
          <p:cNvSpPr txBox="1"/>
          <p:nvPr/>
        </p:nvSpPr>
        <p:spPr>
          <a:xfrm>
            <a:off x="368529" y="3007810"/>
            <a:ext cx="4683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aseline="0" dirty="0">
                <a:latin typeface="IBM Plex Sans" charset="0"/>
                <a:ea typeface="IBM Plex Sans" charset="0"/>
                <a:cs typeface="IBM Plex Sans" charset="0"/>
              </a:rPr>
              <a:t>cdc</a:t>
            </a:r>
            <a:endParaRPr sz="1400" baseline="0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05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08CE-240D-4AE8-9600-79A38412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273845"/>
          </a:xfrm>
        </p:spPr>
        <p:txBody>
          <a:bodyPr>
            <a:noAutofit/>
          </a:bodyPr>
          <a:lstStyle/>
          <a:p>
            <a:r>
              <a:rPr lang="en-US" sz="2100" dirty="0"/>
              <a:t>Assess Business Entity Life Cycle life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F1E3-5962-4BA3-BBB4-A5C687D3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65C23E-6D76-459C-BC14-A9049E4EE88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2A2B6A-AC57-4E10-B9A2-9B6E8F435964}"/>
              </a:ext>
            </a:extLst>
          </p:cNvPr>
          <p:cNvSpPr/>
          <p:nvPr/>
        </p:nvSpPr>
        <p:spPr>
          <a:xfrm>
            <a:off x="1248742" y="1275415"/>
            <a:ext cx="956236" cy="4521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Created</a:t>
            </a:r>
          </a:p>
          <a:p>
            <a:pPr algn="ctr"/>
            <a:r>
              <a:rPr lang="en-US" sz="900" dirty="0"/>
              <a:t>(pending)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6D8AB-A353-4FF4-8BA8-E8F720CC048B}"/>
              </a:ext>
            </a:extLst>
          </p:cNvPr>
          <p:cNvSpPr txBox="1"/>
          <p:nvPr/>
        </p:nvSpPr>
        <p:spPr>
          <a:xfrm>
            <a:off x="520861" y="669177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Place Order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1505BD-C54E-4855-A0A0-C091735F801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953695" y="900009"/>
            <a:ext cx="773165" cy="375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E54333-7B3D-4E5F-BD16-98DBBC5AB983}"/>
              </a:ext>
            </a:extLst>
          </p:cNvPr>
          <p:cNvCxnSpPr>
            <a:cxnSpLocks/>
          </p:cNvCxnSpPr>
          <p:nvPr/>
        </p:nvCxnSpPr>
        <p:spPr>
          <a:xfrm>
            <a:off x="858371" y="1410876"/>
            <a:ext cx="390371" cy="95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43A811-5DC8-48B0-BB8E-7C3317FB6653}"/>
              </a:ext>
            </a:extLst>
          </p:cNvPr>
          <p:cNvSpPr/>
          <p:nvPr/>
        </p:nvSpPr>
        <p:spPr>
          <a:xfrm>
            <a:off x="616896" y="2338686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Rejected </a:t>
            </a:r>
          </a:p>
          <a:p>
            <a:pPr algn="ctr"/>
            <a:r>
              <a:rPr lang="en-US" sz="900" dirty="0"/>
              <a:t>no Availability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902EE7-E185-4CC7-A3C9-4C330DA0F0F0}"/>
              </a:ext>
            </a:extLst>
          </p:cNvPr>
          <p:cNvCxnSpPr>
            <a:cxnSpLocks/>
            <a:stCxn id="4" idx="3"/>
            <a:endCxn id="16" idx="0"/>
          </p:cNvCxnSpPr>
          <p:nvPr/>
        </p:nvCxnSpPr>
        <p:spPr>
          <a:xfrm flipH="1">
            <a:off x="1145991" y="1661313"/>
            <a:ext cx="242789" cy="67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171264F-6A49-456F-9D6D-E3AB6B93FAE4}"/>
              </a:ext>
            </a:extLst>
          </p:cNvPr>
          <p:cNvSpPr/>
          <p:nvPr/>
        </p:nvSpPr>
        <p:spPr>
          <a:xfrm>
            <a:off x="2057523" y="2223015"/>
            <a:ext cx="1035534" cy="66988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 Booked waiting  Reefer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288D36-E578-446D-86A0-58EE7EF56A28}"/>
              </a:ext>
            </a:extLst>
          </p:cNvPr>
          <p:cNvSpPr txBox="1"/>
          <p:nvPr/>
        </p:nvSpPr>
        <p:spPr>
          <a:xfrm>
            <a:off x="1368932" y="833796"/>
            <a:ext cx="16209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Settlement States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D20E13-B7F4-44DA-80F3-049AAD75221D}"/>
              </a:ext>
            </a:extLst>
          </p:cNvPr>
          <p:cNvCxnSpPr>
            <a:cxnSpLocks/>
            <a:stCxn id="4" idx="5"/>
            <a:endCxn id="24" idx="0"/>
          </p:cNvCxnSpPr>
          <p:nvPr/>
        </p:nvCxnSpPr>
        <p:spPr>
          <a:xfrm>
            <a:off x="2064940" y="1661313"/>
            <a:ext cx="510350" cy="56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DFB3991-0D53-4E97-BF56-55A479F697AB}"/>
              </a:ext>
            </a:extLst>
          </p:cNvPr>
          <p:cNvSpPr/>
          <p:nvPr/>
        </p:nvSpPr>
        <p:spPr>
          <a:xfrm>
            <a:off x="2064940" y="3297995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 Container</a:t>
            </a:r>
          </a:p>
          <a:p>
            <a:pPr algn="ctr"/>
            <a:r>
              <a:rPr lang="en-US" sz="1000" dirty="0"/>
              <a:t>Allocated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090239-EDAE-4C41-9823-3C404DD2E64B}"/>
              </a:ext>
            </a:extLst>
          </p:cNvPr>
          <p:cNvCxnSpPr>
            <a:cxnSpLocks/>
            <a:stCxn id="24" idx="4"/>
            <a:endCxn id="30" idx="0"/>
          </p:cNvCxnSpPr>
          <p:nvPr/>
        </p:nvCxnSpPr>
        <p:spPr>
          <a:xfrm>
            <a:off x="2575290" y="2892898"/>
            <a:ext cx="18744" cy="4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C67082-28E0-4A0A-A057-FA59D6DD9675}"/>
              </a:ext>
            </a:extLst>
          </p:cNvPr>
          <p:cNvSpPr txBox="1"/>
          <p:nvPr/>
        </p:nvSpPr>
        <p:spPr>
          <a:xfrm>
            <a:off x="3636960" y="833796"/>
            <a:ext cx="14911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in transit States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E9B093-C6E6-4537-9974-724E6A92DAE3}"/>
              </a:ext>
            </a:extLst>
          </p:cNvPr>
          <p:cNvSpPr txBox="1"/>
          <p:nvPr/>
        </p:nvSpPr>
        <p:spPr>
          <a:xfrm>
            <a:off x="858371" y="3501719"/>
            <a:ext cx="1475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 Modifications</a:t>
            </a:r>
          </a:p>
          <a:p>
            <a:r>
              <a:rPr lang="en-US" sz="1050" dirty="0"/>
              <a:t>No longer accepted )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3D7111-0836-4B3A-9EBD-FA4EE68028F1}"/>
              </a:ext>
            </a:extLst>
          </p:cNvPr>
          <p:cNvSpPr/>
          <p:nvPr/>
        </p:nvSpPr>
        <p:spPr>
          <a:xfrm>
            <a:off x="3642942" y="1341498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Full Container</a:t>
            </a:r>
          </a:p>
          <a:p>
            <a:pPr algn="ctr"/>
            <a:r>
              <a:rPr lang="en-US" sz="900" dirty="0"/>
              <a:t>Ready 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B8BDCE-12DC-40D3-B290-2A82768912BB}"/>
              </a:ext>
            </a:extLst>
          </p:cNvPr>
          <p:cNvCxnSpPr>
            <a:cxnSpLocks/>
          </p:cNvCxnSpPr>
          <p:nvPr/>
        </p:nvCxnSpPr>
        <p:spPr>
          <a:xfrm flipV="1">
            <a:off x="3175700" y="1621024"/>
            <a:ext cx="503116" cy="1956497"/>
          </a:xfrm>
          <a:prstGeom prst="bentConnector3">
            <a:avLst>
              <a:gd name="adj1" fmla="val 595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36EBC2-04C5-498C-83F1-C306D55D7A9D}"/>
              </a:ext>
            </a:extLst>
          </p:cNvPr>
          <p:cNvSpPr txBox="1"/>
          <p:nvPr/>
        </p:nvSpPr>
        <p:spPr>
          <a:xfrm>
            <a:off x="5999642" y="872235"/>
            <a:ext cx="190949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Delivery and Complete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7040D-7CC7-4777-AAD5-96266DD7564C}"/>
              </a:ext>
            </a:extLst>
          </p:cNvPr>
          <p:cNvSpPr/>
          <p:nvPr/>
        </p:nvSpPr>
        <p:spPr>
          <a:xfrm>
            <a:off x="3642942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On Plane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07C2AA-0F27-4553-8D33-EA5C9F310E5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17099" y="1895709"/>
            <a:ext cx="1" cy="44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21A814B-DA97-444C-9E48-6DE901FFD876}"/>
              </a:ext>
            </a:extLst>
          </p:cNvPr>
          <p:cNvSpPr/>
          <p:nvPr/>
        </p:nvSpPr>
        <p:spPr>
          <a:xfrm>
            <a:off x="3642942" y="3297994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Off  Plane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E0396E-034B-428F-A55B-77DD2EA14325}"/>
              </a:ext>
            </a:extLst>
          </p:cNvPr>
          <p:cNvCxnSpPr/>
          <p:nvPr/>
        </p:nvCxnSpPr>
        <p:spPr>
          <a:xfrm>
            <a:off x="4217099" y="2827547"/>
            <a:ext cx="0" cy="47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0FB0936-9405-402B-9EB5-B645E5A558AC}"/>
              </a:ext>
            </a:extLst>
          </p:cNvPr>
          <p:cNvSpPr/>
          <p:nvPr/>
        </p:nvSpPr>
        <p:spPr>
          <a:xfrm>
            <a:off x="6037017" y="1374929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Container delivered  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7ECFF26-3D8A-4D3B-B24B-AD7FAFCA9305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4791257" y="1652035"/>
            <a:ext cx="1245760" cy="1923065"/>
          </a:xfrm>
          <a:prstGeom prst="bentConnector3">
            <a:avLst>
              <a:gd name="adj1" fmla="val 79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32FBD97-1DC6-4496-9A17-459B9E68A1B6}"/>
              </a:ext>
            </a:extLst>
          </p:cNvPr>
          <p:cNvSpPr/>
          <p:nvPr/>
        </p:nvSpPr>
        <p:spPr>
          <a:xfrm>
            <a:off x="6037017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completed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D0D90A-AC4A-4886-8C54-0C6380AC3AE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611174" y="1929141"/>
            <a:ext cx="1" cy="40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442A2FA-EDC4-461A-882D-13C959BC1B7D}"/>
              </a:ext>
            </a:extLst>
          </p:cNvPr>
          <p:cNvSpPr/>
          <p:nvPr/>
        </p:nvSpPr>
        <p:spPr>
          <a:xfrm>
            <a:off x="6037017" y="3501720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spoiled temp out of range  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772071-A544-4A22-A8BA-79F24CC75F90}"/>
              </a:ext>
            </a:extLst>
          </p:cNvPr>
          <p:cNvCxnSpPr>
            <a:stCxn id="41" idx="6"/>
            <a:endCxn id="57" idx="2"/>
          </p:cNvCxnSpPr>
          <p:nvPr/>
        </p:nvCxnSpPr>
        <p:spPr>
          <a:xfrm>
            <a:off x="4791257" y="2615793"/>
            <a:ext cx="1245760" cy="11630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4CC6B75-6123-4063-BD43-CC5AD137F076}"/>
              </a:ext>
            </a:extLst>
          </p:cNvPr>
          <p:cNvCxnSpPr>
            <a:cxnSpLocks/>
            <a:endCxn id="54" idx="4"/>
          </p:cNvCxnSpPr>
          <p:nvPr/>
        </p:nvCxnSpPr>
        <p:spPr>
          <a:xfrm rot="16200000" flipV="1">
            <a:off x="6315002" y="3189070"/>
            <a:ext cx="592407" cy="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C7D1B6E-E00A-4A42-84E1-4B598A47A83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881798" y="1520156"/>
            <a:ext cx="1175725" cy="1037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F3C327-7D6D-4ADF-873E-15207137EDA1}"/>
              </a:ext>
            </a:extLst>
          </p:cNvPr>
          <p:cNvSpPr txBox="1"/>
          <p:nvPr/>
        </p:nvSpPr>
        <p:spPr>
          <a:xfrm>
            <a:off x="2337833" y="1825265"/>
            <a:ext cx="71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booked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8CD652-2EF4-4B91-8653-39BD02D4A55B}"/>
              </a:ext>
            </a:extLst>
          </p:cNvPr>
          <p:cNvSpPr txBox="1"/>
          <p:nvPr/>
        </p:nvSpPr>
        <p:spPr>
          <a:xfrm>
            <a:off x="560675" y="1782122"/>
            <a:ext cx="71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No</a:t>
            </a:r>
          </a:p>
          <a:p>
            <a:pPr algn="r"/>
            <a:r>
              <a:rPr lang="en-US" sz="900" dirty="0">
                <a:solidFill>
                  <a:srgbClr val="0070C0"/>
                </a:solidFill>
              </a:rPr>
              <a:t>availability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ACF9C2-623B-4DF7-A019-26ACE28F8CE3}"/>
              </a:ext>
            </a:extLst>
          </p:cNvPr>
          <p:cNvSpPr txBox="1"/>
          <p:nvPr/>
        </p:nvSpPr>
        <p:spPr>
          <a:xfrm>
            <a:off x="1842410" y="2872141"/>
            <a:ext cx="10355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</a:t>
            </a:r>
          </a:p>
          <a:p>
            <a:r>
              <a:rPr lang="en-US" sz="900" dirty="0">
                <a:solidFill>
                  <a:srgbClr val="0070C0"/>
                </a:solidFill>
              </a:rPr>
              <a:t>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Allocated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4F52D8-3125-406D-931E-DEB11D7DE26B}"/>
              </a:ext>
            </a:extLst>
          </p:cNvPr>
          <p:cNvSpPr txBox="1"/>
          <p:nvPr/>
        </p:nvSpPr>
        <p:spPr>
          <a:xfrm>
            <a:off x="3077137" y="1150830"/>
            <a:ext cx="82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Voyages</a:t>
            </a:r>
            <a:r>
              <a:rPr lang="en-US" sz="900" dirty="0">
                <a:solidFill>
                  <a:srgbClr val="0070C0"/>
                </a:solidFill>
              </a:rPr>
              <a:t>: </a:t>
            </a:r>
          </a:p>
          <a:p>
            <a:r>
              <a:rPr lang="en-US" sz="900" dirty="0">
                <a:solidFill>
                  <a:srgbClr val="0070C0"/>
                </a:solidFill>
              </a:rPr>
              <a:t>Full 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Ready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BC3704-9578-4456-A5DB-89776A0337F7}"/>
              </a:ext>
            </a:extLst>
          </p:cNvPr>
          <p:cNvSpPr txBox="1"/>
          <p:nvPr/>
        </p:nvSpPr>
        <p:spPr>
          <a:xfrm>
            <a:off x="4282945" y="1924214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Container  on ship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8E0DCB-8D38-4FAA-B116-8576AFF8DBF3}"/>
              </a:ext>
            </a:extLst>
          </p:cNvPr>
          <p:cNvSpPr txBox="1"/>
          <p:nvPr/>
        </p:nvSpPr>
        <p:spPr>
          <a:xfrm>
            <a:off x="4460539" y="2886317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off ship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4F9010-40B8-4339-AAC0-21A3A0A41BCC}"/>
              </a:ext>
            </a:extLst>
          </p:cNvPr>
          <p:cNvSpPr txBox="1"/>
          <p:nvPr/>
        </p:nvSpPr>
        <p:spPr>
          <a:xfrm>
            <a:off x="5224320" y="1341498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delivered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E8AD62-1B66-4B61-AE7F-6ABB326D19BE}"/>
              </a:ext>
            </a:extLst>
          </p:cNvPr>
          <p:cNvSpPr txBox="1"/>
          <p:nvPr/>
        </p:nvSpPr>
        <p:spPr>
          <a:xfrm>
            <a:off x="6712467" y="1885996"/>
            <a:ext cx="82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Completed 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EE3404-295A-4EF9-81DF-5A5D74A26A22}"/>
              </a:ext>
            </a:extLst>
          </p:cNvPr>
          <p:cNvSpPr txBox="1"/>
          <p:nvPr/>
        </p:nvSpPr>
        <p:spPr>
          <a:xfrm>
            <a:off x="5056618" y="3743282"/>
            <a:ext cx="8470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Containers:</a:t>
            </a:r>
            <a:r>
              <a:rPr lang="en-US" sz="900" dirty="0">
                <a:solidFill>
                  <a:srgbClr val="0070C0"/>
                </a:solidFill>
              </a:rPr>
              <a:t> Temp OutofRange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472ADB-1A2B-2B4A-8452-97491C2C7840}"/>
              </a:ext>
            </a:extLst>
          </p:cNvPr>
          <p:cNvSpPr txBox="1"/>
          <p:nvPr/>
        </p:nvSpPr>
        <p:spPr>
          <a:xfrm>
            <a:off x="139278" y="1180044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Modify Order</a:t>
            </a:r>
          </a:p>
        </p:txBody>
      </p:sp>
      <p:cxnSp>
        <p:nvCxnSpPr>
          <p:cNvPr id="42" name="Connector: Elbow 58">
            <a:extLst>
              <a:ext uri="{FF2B5EF4-FFF2-40B4-BE49-F238E27FC236}">
                <a16:creationId xmlns:a16="http://schemas.microsoft.com/office/drawing/2014/main" id="{3A3A1DD4-9C13-4B42-9835-3D2A36DA6ECE}"/>
              </a:ext>
            </a:extLst>
          </p:cNvPr>
          <p:cNvCxnSpPr>
            <a:cxnSpLocks/>
            <a:stCxn id="51" idx="6"/>
            <a:endCxn id="57" idx="6"/>
          </p:cNvCxnSpPr>
          <p:nvPr/>
        </p:nvCxnSpPr>
        <p:spPr>
          <a:xfrm>
            <a:off x="7185332" y="1652035"/>
            <a:ext cx="12700" cy="212679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934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DD17-EB4F-7D4F-B57B-6B4617D0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clouds deployment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11B30-0D69-7149-9298-A49B1A762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22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86F7A17-FB4C-AB4A-865F-1BBF5526F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101623"/>
            <a:ext cx="882665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Event 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Streams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3C3CAA1-1439-6E46-A9ED-0BB487AB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2" y="2480971"/>
            <a:ext cx="184688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Integration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51D1A2C-F6AB-D948-BEA1-DB346064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870300"/>
            <a:ext cx="44654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BC4E552-7647-D14E-9191-E98EDDB4C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160" y="2104973"/>
            <a:ext cx="766557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API Management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DA2FCD-5815-A94E-B612-958C2743C915}"/>
              </a:ext>
            </a:extLst>
          </p:cNvPr>
          <p:cNvSpPr/>
          <p:nvPr/>
        </p:nvSpPr>
        <p:spPr>
          <a:xfrm>
            <a:off x="622169" y="1653053"/>
            <a:ext cx="697284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6E9256-18F4-1F4A-989B-AD14385D7E4E}"/>
              </a:ext>
            </a:extLst>
          </p:cNvPr>
          <p:cNvSpPr/>
          <p:nvPr/>
        </p:nvSpPr>
        <p:spPr>
          <a:xfrm>
            <a:off x="1357160" y="1654450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630BDC-2B18-AD48-890F-BCDDEF444B09}"/>
              </a:ext>
            </a:extLst>
          </p:cNvPr>
          <p:cNvSpPr/>
          <p:nvPr/>
        </p:nvSpPr>
        <p:spPr>
          <a:xfrm>
            <a:off x="2218519" y="1645966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3B724D7-C4F1-6C4E-86F2-2F7B257D91FF}"/>
              </a:ext>
            </a:extLst>
          </p:cNvPr>
          <p:cNvSpPr/>
          <p:nvPr/>
        </p:nvSpPr>
        <p:spPr>
          <a:xfrm>
            <a:off x="3884142" y="1650673"/>
            <a:ext cx="85816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Maintenance Process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E984B3-6956-8842-BF48-5CED3CD34603}"/>
              </a:ext>
            </a:extLst>
          </p:cNvPr>
          <p:cNvSpPr/>
          <p:nvPr/>
        </p:nvSpPr>
        <p:spPr>
          <a:xfrm>
            <a:off x="5881445" y="1653053"/>
            <a:ext cx="85298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Anomaly Detection</a:t>
            </a: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0814E536-A9B0-8541-BB76-2F9D75A78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8" y="2870300"/>
            <a:ext cx="19658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F9FD2DBB-D454-6441-9A9D-F689B12A8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288" y="2870300"/>
            <a:ext cx="192738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89D11042-2A14-7148-9A34-E35FCEA93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9" y="2480971"/>
            <a:ext cx="196580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Data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D2F8F368-3D2E-0248-8A10-70FDE2959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474" y="2108217"/>
            <a:ext cx="598291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Watson ML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474B741F-F3C5-C84E-A2B1-9EF02A6E5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96" y="2484431"/>
            <a:ext cx="1916376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MCM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8957E4A-E7DF-8644-BFE4-01CF9B705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160" y="2484900"/>
            <a:ext cx="2534150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Automation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EF90EF-F9CC-EF43-B4B3-B8F8F47C145F}"/>
              </a:ext>
            </a:extLst>
          </p:cNvPr>
          <p:cNvSpPr/>
          <p:nvPr/>
        </p:nvSpPr>
        <p:spPr>
          <a:xfrm>
            <a:off x="4852474" y="1653053"/>
            <a:ext cx="989435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Planning Optimization</a:t>
            </a:r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6D48095E-0FD7-F14E-B74D-B7FB8303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0" y="3356377"/>
            <a:ext cx="849684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>
              <a:defRPr/>
            </a:pPr>
            <a:r>
              <a:rPr lang="en-US" sz="1200" dirty="0">
                <a:solidFill>
                  <a:prstClr val="black"/>
                </a:solidFill>
              </a:rPr>
              <a:t>On-premise or Cloud </a:t>
            </a:r>
            <a:r>
              <a:rPr lang="en-US" sz="1200" dirty="0">
                <a:solidFill>
                  <a:prstClr val="black"/>
                </a:solidFill>
                <a:latin typeface="Arial"/>
              </a:rPr>
              <a:t>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9C40A1BF-A8DA-B545-8079-27E747730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142" y="2100562"/>
            <a:ext cx="858168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BAW</a:t>
            </a:r>
          </a:p>
        </p:txBody>
      </p:sp>
    </p:spTree>
    <p:extLst>
      <p:ext uri="{BB962C8B-B14F-4D97-AF65-F5344CB8AC3E}">
        <p14:creationId xmlns:p14="http://schemas.microsoft.com/office/powerpoint/2010/main" val="571730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Application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23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34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Data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24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9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FDCB833B-2F16-A940-AE8F-3825BC9F40EF}"/>
              </a:ext>
            </a:extLst>
          </p:cNvPr>
          <p:cNvSpPr/>
          <p:nvPr/>
        </p:nvSpPr>
        <p:spPr>
          <a:xfrm>
            <a:off x="1216951" y="3831528"/>
            <a:ext cx="2269707" cy="375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483C4-0E41-A349-B5AA-106C5A25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Vaccines at Scale  Solution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D615C2-1318-6D4E-989F-6573DCAA0353}"/>
              </a:ext>
            </a:extLst>
          </p:cNvPr>
          <p:cNvSpPr/>
          <p:nvPr/>
        </p:nvSpPr>
        <p:spPr>
          <a:xfrm>
            <a:off x="5722255" y="3068590"/>
            <a:ext cx="2131679" cy="7169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endParaRPr lang="en-US" sz="1050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535A5A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Operating environment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C7B950E-A979-2042-B5E4-A7340B43CA9F}"/>
              </a:ext>
            </a:extLst>
          </p:cNvPr>
          <p:cNvSpPr/>
          <p:nvPr/>
        </p:nvSpPr>
        <p:spPr bwMode="auto">
          <a:xfrm>
            <a:off x="2692070" y="3492921"/>
            <a:ext cx="2985647" cy="286771"/>
          </a:xfrm>
          <a:prstGeom prst="rect">
            <a:avLst/>
          </a:prstGeom>
          <a:solidFill>
            <a:srgbClr val="DA1E27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FB906-9AFB-4846-8F48-BBA2A03D049F}"/>
              </a:ext>
            </a:extLst>
          </p:cNvPr>
          <p:cNvSpPr/>
          <p:nvPr/>
        </p:nvSpPr>
        <p:spPr>
          <a:xfrm>
            <a:off x="4207162" y="3840147"/>
            <a:ext cx="3485003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chemeClr val="tx1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149" name="Text Placeholder 2">
            <a:extLst>
              <a:ext uri="{FF2B5EF4-FFF2-40B4-BE49-F238E27FC236}">
                <a16:creationId xmlns:a16="http://schemas.microsoft.com/office/drawing/2014/main" id="{CB58477A-04C3-E943-B280-C6A34C20710D}"/>
              </a:ext>
            </a:extLst>
          </p:cNvPr>
          <p:cNvSpPr txBox="1">
            <a:spLocks/>
          </p:cNvSpPr>
          <p:nvPr/>
        </p:nvSpPr>
        <p:spPr>
          <a:xfrm>
            <a:off x="5525106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Core Systems</a:t>
            </a:r>
            <a:b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</a:b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48" name="Text Placeholder 2">
            <a:extLst>
              <a:ext uri="{FF2B5EF4-FFF2-40B4-BE49-F238E27FC236}">
                <a16:creationId xmlns:a16="http://schemas.microsoft.com/office/drawing/2014/main" id="{81BB57B4-6B6E-6940-9DDC-D1A480F81C45}"/>
              </a:ext>
            </a:extLst>
          </p:cNvPr>
          <p:cNvSpPr txBox="1">
            <a:spLocks/>
          </p:cNvSpPr>
          <p:nvPr/>
        </p:nvSpPr>
        <p:spPr>
          <a:xfrm>
            <a:off x="4572000" y="3960083"/>
            <a:ext cx="886522" cy="235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Private Cloud</a:t>
            </a:r>
          </a:p>
          <a:p>
            <a:pPr marL="0" lvl="1" indent="0" defTabSz="914342">
              <a:buClr>
                <a:srgbClr val="FFFFFF"/>
              </a:buClr>
              <a:buNone/>
              <a:defRPr/>
            </a:pP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1256FD96-CC68-0B45-A255-0BA941E49518}"/>
              </a:ext>
            </a:extLst>
          </p:cNvPr>
          <p:cNvSpPr txBox="1">
            <a:spLocks/>
          </p:cNvSpPr>
          <p:nvPr/>
        </p:nvSpPr>
        <p:spPr>
          <a:xfrm>
            <a:off x="2020679" y="3960888"/>
            <a:ext cx="1696872" cy="2346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Open Hybrid </a:t>
            </a:r>
            <a:r>
              <a:rPr lang="en-US" sz="900" kern="0" dirty="0" err="1">
                <a:solidFill>
                  <a:srgbClr val="FFFFFF"/>
                </a:solidFill>
                <a:latin typeface="IBM Plex Sans Condensed Text" panose="020B0506050203000203" pitchFamily="34" charset="77"/>
              </a:rPr>
              <a:t>Multicloud</a:t>
            </a: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69F63174-B87E-884D-871A-A6A1C03DB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16" t="15099" r="12957" b="16666"/>
          <a:stretch/>
        </p:blipFill>
        <p:spPr>
          <a:xfrm>
            <a:off x="1599710" y="3785526"/>
            <a:ext cx="403798" cy="404132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7CC18F8-C58F-0E43-B440-8AADC9FEAFD3}"/>
              </a:ext>
            </a:extLst>
          </p:cNvPr>
          <p:cNvGrpSpPr/>
          <p:nvPr/>
        </p:nvGrpSpPr>
        <p:grpSpPr>
          <a:xfrm flipH="1">
            <a:off x="1371164" y="3950344"/>
            <a:ext cx="115148" cy="114678"/>
            <a:chOff x="2168668" y="2887074"/>
            <a:chExt cx="954856" cy="91060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F383004-1FF6-BE43-A3D4-22221545C529}"/>
                </a:ext>
              </a:extLst>
            </p:cNvPr>
            <p:cNvSpPr/>
            <p:nvPr/>
          </p:nvSpPr>
          <p:spPr>
            <a:xfrm>
              <a:off x="2168668" y="2899671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4" name="Graphic 223" descr="Bank">
              <a:extLst>
                <a:ext uri="{FF2B5EF4-FFF2-40B4-BE49-F238E27FC236}">
                  <a16:creationId xmlns:a16="http://schemas.microsoft.com/office/drawing/2014/main" id="{35CF559A-4EE7-8747-8D80-3B2112DA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7548" y="2887074"/>
              <a:ext cx="826355" cy="826355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A292200-925F-8341-80BD-0122A5BA4652}"/>
              </a:ext>
            </a:extLst>
          </p:cNvPr>
          <p:cNvGrpSpPr/>
          <p:nvPr/>
        </p:nvGrpSpPr>
        <p:grpSpPr>
          <a:xfrm flipH="1">
            <a:off x="3220918" y="3938780"/>
            <a:ext cx="135798" cy="123675"/>
            <a:chOff x="2970430" y="1025548"/>
            <a:chExt cx="1126102" cy="982039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64E7AAF-C1D7-614F-9643-C9EF661F7892}"/>
                </a:ext>
              </a:extLst>
            </p:cNvPr>
            <p:cNvCxnSpPr/>
            <p:nvPr/>
          </p:nvCxnSpPr>
          <p:spPr>
            <a:xfrm>
              <a:off x="3954033" y="1558585"/>
              <a:ext cx="142499" cy="0"/>
            </a:xfrm>
            <a:prstGeom prst="line">
              <a:avLst/>
            </a:prstGeom>
            <a:noFill/>
            <a:ln w="9525" cap="flat" cmpd="sng" algn="ctr">
              <a:solidFill>
                <a:srgbClr val="0069B2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8FA64DE-A671-DE4F-8CAF-1F0F20C49F59}"/>
                </a:ext>
              </a:extLst>
            </p:cNvPr>
            <p:cNvSpPr/>
            <p:nvPr/>
          </p:nvSpPr>
          <p:spPr>
            <a:xfrm>
              <a:off x="2970430" y="1109584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8" name="Graphic 227" descr="Lock">
              <a:extLst>
                <a:ext uri="{FF2B5EF4-FFF2-40B4-BE49-F238E27FC236}">
                  <a16:creationId xmlns:a16="http://schemas.microsoft.com/office/drawing/2014/main" id="{09AA76D8-84E4-7A4E-B5C1-82F345D5A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71896" y="1025548"/>
              <a:ext cx="914400" cy="914400"/>
            </a:xfrm>
            <a:prstGeom prst="rect">
              <a:avLst/>
            </a:prstGeom>
          </p:spPr>
        </p:pic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C958AB1-085F-0D4B-B8C6-FF02A4F7911E}"/>
              </a:ext>
            </a:extLst>
          </p:cNvPr>
          <p:cNvSpPr/>
          <p:nvPr/>
        </p:nvSpPr>
        <p:spPr>
          <a:xfrm>
            <a:off x="1229902" y="3043235"/>
            <a:ext cx="1354481" cy="74062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Security and Compliance F</a:t>
            </a:r>
            <a:r>
              <a:rPr lang="en-US" sz="1050" dirty="0" err="1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ramework</a:t>
            </a: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hangingPunct="0">
              <a:defRPr/>
            </a:pP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E9C5F6AD-CA07-E041-A8D4-E1C3CF801540}"/>
              </a:ext>
            </a:extLst>
          </p:cNvPr>
          <p:cNvSpPr/>
          <p:nvPr/>
        </p:nvSpPr>
        <p:spPr>
          <a:xfrm>
            <a:off x="1216951" y="2711363"/>
            <a:ext cx="6636983" cy="255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API           l     Business Microservices    l         Open Ecosystem |     Events Processing |</a:t>
            </a:r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931F938A-30F4-E844-BE6A-DB550ECF0527}"/>
              </a:ext>
            </a:extLst>
          </p:cNvPr>
          <p:cNvSpPr/>
          <p:nvPr/>
        </p:nvSpPr>
        <p:spPr>
          <a:xfrm>
            <a:off x="1216951" y="2219652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Intelligent 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Workflows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7D4722D-E795-1E48-B318-0522FC42E0D1}"/>
              </a:ext>
            </a:extLst>
          </p:cNvPr>
          <p:cNvSpPr/>
          <p:nvPr/>
        </p:nvSpPr>
        <p:spPr>
          <a:xfrm>
            <a:off x="2406581" y="1135970"/>
            <a:ext cx="5481064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Ecosystem &amp; Partners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5FCB9C-0E13-4E4B-8D6E-A2A27CF21979}"/>
              </a:ext>
            </a:extLst>
          </p:cNvPr>
          <p:cNvSpPr/>
          <p:nvPr/>
        </p:nvSpPr>
        <p:spPr>
          <a:xfrm>
            <a:off x="1216952" y="1591669"/>
            <a:ext cx="979005" cy="56606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  <a:r>
              <a:rPr lang="en-US" sz="1050" dirty="0"/>
              <a:t>Hotspot </a:t>
            </a:r>
          </a:p>
          <a:p>
            <a:pPr algn="ctr" defTabSz="685797">
              <a:defRPr/>
            </a:pPr>
            <a:r>
              <a:rPr lang="en-US" sz="1050" dirty="0"/>
              <a:t>Detection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C559BB65-9F14-A645-A5DD-DEB16E29D860}"/>
              </a:ext>
            </a:extLst>
          </p:cNvPr>
          <p:cNvSpPr/>
          <p:nvPr/>
        </p:nvSpPr>
        <p:spPr>
          <a:xfrm>
            <a:off x="1237404" y="1144322"/>
            <a:ext cx="1134739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Omni</a:t>
            </a:r>
            <a:b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</a:b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Channel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F03B07-4104-A748-A023-5FBC335FB858}"/>
              </a:ext>
            </a:extLst>
          </p:cNvPr>
          <p:cNvSpPr/>
          <p:nvPr/>
        </p:nvSpPr>
        <p:spPr>
          <a:xfrm>
            <a:off x="3527240" y="3831528"/>
            <a:ext cx="803637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F9142E7-4462-D247-B99E-6B616B1F091E}"/>
              </a:ext>
            </a:extLst>
          </p:cNvPr>
          <p:cNvSpPr txBox="1">
            <a:spLocks/>
          </p:cNvSpPr>
          <p:nvPr/>
        </p:nvSpPr>
        <p:spPr>
          <a:xfrm>
            <a:off x="3532342" y="3929678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Edge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A88BA30-BE20-1244-A0BB-4C0B3079E8C6}"/>
              </a:ext>
            </a:extLst>
          </p:cNvPr>
          <p:cNvSpPr txBox="1">
            <a:spLocks/>
          </p:cNvSpPr>
          <p:nvPr/>
        </p:nvSpPr>
        <p:spPr>
          <a:xfrm>
            <a:off x="4322051" y="39608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AE23582-AE34-874F-916E-47102C9CBC08}"/>
              </a:ext>
            </a:extLst>
          </p:cNvPr>
          <p:cNvSpPr txBox="1">
            <a:spLocks/>
          </p:cNvSpPr>
          <p:nvPr/>
        </p:nvSpPr>
        <p:spPr>
          <a:xfrm>
            <a:off x="4322048" y="40751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A5517BD-D598-C145-B0EE-40A36E0459B1}"/>
              </a:ext>
            </a:extLst>
          </p:cNvPr>
          <p:cNvSpPr/>
          <p:nvPr/>
        </p:nvSpPr>
        <p:spPr>
          <a:xfrm>
            <a:off x="1240471" y="809534"/>
            <a:ext cx="780209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LifeScience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28D8ECF-4984-944E-928B-C7B49B758263}"/>
              </a:ext>
            </a:extLst>
          </p:cNvPr>
          <p:cNvSpPr/>
          <p:nvPr/>
        </p:nvSpPr>
        <p:spPr>
          <a:xfrm>
            <a:off x="3335011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Government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19C4DFB-82C4-0C47-91DA-55363DFD76C8}"/>
              </a:ext>
            </a:extLst>
          </p:cNvPr>
          <p:cNvSpPr/>
          <p:nvPr/>
        </p:nvSpPr>
        <p:spPr>
          <a:xfrm>
            <a:off x="4251765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Provider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201A7B-94B6-8442-8D10-18AAD6210472}"/>
              </a:ext>
            </a:extLst>
          </p:cNvPr>
          <p:cNvSpPr/>
          <p:nvPr/>
        </p:nvSpPr>
        <p:spPr>
          <a:xfrm>
            <a:off x="2249434" y="1605393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Faulty Container</a:t>
            </a:r>
          </a:p>
          <a:p>
            <a:pPr algn="ctr" defTabSz="685797">
              <a:defRPr/>
            </a:pPr>
            <a:r>
              <a:rPr lang="en-US" sz="1050" dirty="0"/>
              <a:t>Monitoring</a:t>
            </a: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66244F9-E6B3-A24B-AD78-CD2BB83E331E}"/>
              </a:ext>
            </a:extLst>
          </p:cNvPr>
          <p:cNvSpPr/>
          <p:nvPr/>
        </p:nvSpPr>
        <p:spPr>
          <a:xfrm>
            <a:off x="4831814" y="1610666"/>
            <a:ext cx="12164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Program Success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EE0372-A964-DE40-813C-275A2E21C64D}"/>
              </a:ext>
            </a:extLst>
          </p:cNvPr>
          <p:cNvSpPr/>
          <p:nvPr/>
        </p:nvSpPr>
        <p:spPr>
          <a:xfrm>
            <a:off x="3335011" y="1598766"/>
            <a:ext cx="1445921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Distribution Optimization 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B98B47C-F09C-2C40-9389-83C72FA52FC6}"/>
              </a:ext>
            </a:extLst>
          </p:cNvPr>
          <p:cNvSpPr/>
          <p:nvPr/>
        </p:nvSpPr>
        <p:spPr>
          <a:xfrm>
            <a:off x="5168520" y="812453"/>
            <a:ext cx="1282183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Distributor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5FA5963-4670-C24E-A7B7-42B08EFE40E1}"/>
              </a:ext>
            </a:extLst>
          </p:cNvPr>
          <p:cNvSpPr/>
          <p:nvPr/>
        </p:nvSpPr>
        <p:spPr>
          <a:xfrm>
            <a:off x="6524873" y="808766"/>
            <a:ext cx="1329061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Shipment Container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7A3BBD3-17CF-5C45-B413-37D48C449A58}"/>
              </a:ext>
            </a:extLst>
          </p:cNvPr>
          <p:cNvSpPr/>
          <p:nvPr/>
        </p:nvSpPr>
        <p:spPr>
          <a:xfrm>
            <a:off x="3592996" y="2203106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Cognitive Solutions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with trust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AB3D9C-7F59-6F44-A9BD-3123E2FAB54A}"/>
              </a:ext>
            </a:extLst>
          </p:cNvPr>
          <p:cNvSpPr txBox="1"/>
          <p:nvPr/>
        </p:nvSpPr>
        <p:spPr>
          <a:xfrm>
            <a:off x="2692070" y="3063357"/>
            <a:ext cx="2985647" cy="35778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hangingPunct="0">
              <a:defRPr/>
            </a:pPr>
            <a:r>
              <a:rPr lang="en-US" sz="120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IBM Cloud </a:t>
            </a:r>
            <a:r>
              <a:rPr lang="en-US" sz="1200" dirty="0" err="1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Paks</a:t>
            </a:r>
            <a:endParaRPr lang="en-US" sz="120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hangingPunct="0">
              <a:defRPr/>
            </a:pPr>
            <a:r>
              <a:rPr lang="en-US" sz="675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Application l Integration l Automation l Security l Data l MCM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4CC6CB5-156C-6543-A68E-A8D3B946EA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3187" y="3473041"/>
            <a:ext cx="847951" cy="284770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B4359BD-FD9D-4C44-A564-61424814BCB7}"/>
              </a:ext>
            </a:extLst>
          </p:cNvPr>
          <p:cNvSpPr/>
          <p:nvPr/>
        </p:nvSpPr>
        <p:spPr>
          <a:xfrm>
            <a:off x="2097766" y="807636"/>
            <a:ext cx="117019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Partner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1B7953C-8002-A343-8DFC-2E6A4EB0A6CF}"/>
              </a:ext>
            </a:extLst>
          </p:cNvPr>
          <p:cNvSpPr/>
          <p:nvPr/>
        </p:nvSpPr>
        <p:spPr>
          <a:xfrm>
            <a:off x="6070322" y="1614426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Order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1DAABCF-D2DC-4940-A562-E83A3944EC33}"/>
              </a:ext>
            </a:extLst>
          </p:cNvPr>
          <p:cNvSpPr/>
          <p:nvPr/>
        </p:nvSpPr>
        <p:spPr>
          <a:xfrm>
            <a:off x="5996374" y="2197804"/>
            <a:ext cx="1857560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Blockchain</a:t>
            </a:r>
          </a:p>
          <a:p>
            <a:pPr algn="ctr" hangingPunct="0">
              <a:defRPr/>
            </a:pPr>
            <a:endParaRPr lang="en-US" sz="10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EC777F0-381C-DB46-99CA-0B053800BF06}"/>
              </a:ext>
            </a:extLst>
          </p:cNvPr>
          <p:cNvSpPr/>
          <p:nvPr/>
        </p:nvSpPr>
        <p:spPr>
          <a:xfrm>
            <a:off x="7048930" y="1599505"/>
            <a:ext cx="838715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Crime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Prevention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09854F4B-48AE-964E-A165-644F41EB77EA}"/>
              </a:ext>
            </a:extLst>
          </p:cNvPr>
          <p:cNvSpPr txBox="1">
            <a:spLocks/>
          </p:cNvSpPr>
          <p:nvPr/>
        </p:nvSpPr>
        <p:spPr>
          <a:xfrm>
            <a:off x="6343324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Z           Power</a:t>
            </a:r>
          </a:p>
        </p:txBody>
      </p:sp>
    </p:spTree>
    <p:extLst>
      <p:ext uri="{BB962C8B-B14F-4D97-AF65-F5344CB8AC3E}">
        <p14:creationId xmlns:p14="http://schemas.microsoft.com/office/powerpoint/2010/main" val="291892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12CE-C7D8-CE4C-AD0F-9B0BCFF8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Requirements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E9554-0DF0-CC42-8FBF-3E497338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to market: </a:t>
            </a:r>
          </a:p>
          <a:p>
            <a:pPr lvl="1"/>
            <a:r>
              <a:rPr lang="en-US" dirty="0"/>
              <a:t>Speed to innovate and shorten time to deploy to production</a:t>
            </a:r>
          </a:p>
          <a:p>
            <a:pPr lvl="2"/>
            <a:r>
              <a:rPr lang="en-US" dirty="0"/>
              <a:t>design thinking, even storming, microservices, small team, devops, ML ops...</a:t>
            </a:r>
          </a:p>
          <a:p>
            <a:r>
              <a:rPr lang="en-US" dirty="0"/>
              <a:t>Complex end to end solution</a:t>
            </a:r>
          </a:p>
          <a:p>
            <a:pPr lvl="1"/>
            <a:r>
              <a:rPr lang="en-US" dirty="0"/>
              <a:t>business partners involvement, trust in data, single source of truth: </a:t>
            </a:r>
          </a:p>
          <a:p>
            <a:pPr lvl="2"/>
            <a:r>
              <a:rPr lang="en-US" dirty="0"/>
              <a:t>blockchain</a:t>
            </a:r>
          </a:p>
          <a:p>
            <a:pPr lvl="1"/>
            <a:r>
              <a:rPr lang="en-US" dirty="0"/>
              <a:t>IT, Data, AI: hot spot, vaccine lot shipment plan optimization</a:t>
            </a:r>
          </a:p>
          <a:p>
            <a:r>
              <a:rPr lang="en-US" dirty="0"/>
              <a:t>Business partner data sharing:</a:t>
            </a:r>
          </a:p>
          <a:p>
            <a:pPr lvl="1"/>
            <a:r>
              <a:rPr lang="en-US" dirty="0"/>
              <a:t>Event driven, asynchronous, IoT telemetries, cold chain monitoring</a:t>
            </a:r>
          </a:p>
          <a:p>
            <a:r>
              <a:rPr lang="en-US" dirty="0"/>
              <a:t>Scale solution worldwide</a:t>
            </a:r>
          </a:p>
          <a:p>
            <a:pPr lvl="1"/>
            <a:r>
              <a:rPr lang="en-US" dirty="0"/>
              <a:t>multi-cloud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922E5-D2BF-4448-AA36-D4821DDA3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4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5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B077CA-606F-5E4D-B589-F7EE71AA69D3}"/>
              </a:ext>
            </a:extLst>
          </p:cNvPr>
          <p:cNvSpPr/>
          <p:nvPr/>
        </p:nvSpPr>
        <p:spPr>
          <a:xfrm>
            <a:off x="305774" y="104039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5C9505-622A-5343-BF2B-A99689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F5AE35-4515-5340-8D53-F9B553A064D4}"/>
              </a:ext>
            </a:extLst>
          </p:cNvPr>
          <p:cNvSpPr/>
          <p:nvPr/>
        </p:nvSpPr>
        <p:spPr>
          <a:xfrm>
            <a:off x="3515132" y="3580069"/>
            <a:ext cx="91440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ERP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EE582-D054-7749-9205-08F60566817B}"/>
              </a:ext>
            </a:extLst>
          </p:cNvPr>
          <p:cNvSpPr/>
          <p:nvPr/>
        </p:nvSpPr>
        <p:spPr>
          <a:xfrm>
            <a:off x="2277913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Transportation Tracking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5853E-DD82-8F4E-B38E-E935C1608C0A}"/>
              </a:ext>
            </a:extLst>
          </p:cNvPr>
          <p:cNvSpPr/>
          <p:nvPr/>
        </p:nvSpPr>
        <p:spPr>
          <a:xfrm>
            <a:off x="4493271" y="3560451"/>
            <a:ext cx="1173480" cy="59856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Legacy 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D654F5-3130-0249-B363-903EF8C7B530}"/>
              </a:ext>
            </a:extLst>
          </p:cNvPr>
          <p:cNvSpPr/>
          <p:nvPr/>
        </p:nvSpPr>
        <p:spPr>
          <a:xfrm>
            <a:off x="1069999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Itinerary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0DE59-5487-CE40-939F-D646F2895999}"/>
              </a:ext>
            </a:extLst>
          </p:cNvPr>
          <p:cNvSpPr/>
          <p:nvPr/>
        </p:nvSpPr>
        <p:spPr>
          <a:xfrm>
            <a:off x="205926" y="1130219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83164A9-2A7C-3045-8765-CD35EC1F7089}"/>
              </a:ext>
            </a:extLst>
          </p:cNvPr>
          <p:cNvCxnSpPr>
            <a:stCxn id="13" idx="2"/>
            <a:endCxn id="17" idx="1"/>
          </p:cNvCxnSpPr>
          <p:nvPr/>
        </p:nvCxnSpPr>
        <p:spPr>
          <a:xfrm rot="16200000" flipH="1">
            <a:off x="833075" y="1494432"/>
            <a:ext cx="910442" cy="991260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5F5F311-0378-FC41-AE27-EE90DB9FB53F}"/>
              </a:ext>
            </a:extLst>
          </p:cNvPr>
          <p:cNvSpPr/>
          <p:nvPr/>
        </p:nvSpPr>
        <p:spPr>
          <a:xfrm>
            <a:off x="6062880" y="119424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E12C7-F109-E941-A863-5CFED756A373}"/>
              </a:ext>
            </a:extLst>
          </p:cNvPr>
          <p:cNvSpPr/>
          <p:nvPr/>
        </p:nvSpPr>
        <p:spPr>
          <a:xfrm>
            <a:off x="6062880" y="168657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Multi-cloud management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550E0-280E-D84D-BBA2-CB5EAF138552}"/>
              </a:ext>
            </a:extLst>
          </p:cNvPr>
          <p:cNvSpPr/>
          <p:nvPr/>
        </p:nvSpPr>
        <p:spPr>
          <a:xfrm>
            <a:off x="1783927" y="1737142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Refrigerator Container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54BC9-2054-3243-8FB5-73FE949FD635}"/>
              </a:ext>
            </a:extLst>
          </p:cNvPr>
          <p:cNvSpPr/>
          <p:nvPr/>
        </p:nvSpPr>
        <p:spPr>
          <a:xfrm>
            <a:off x="3021146" y="174776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Cold Chain Monitoring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341D7-F215-734C-9911-07F18E26EF22}"/>
              </a:ext>
            </a:extLst>
          </p:cNvPr>
          <p:cNvSpPr/>
          <p:nvPr/>
        </p:nvSpPr>
        <p:spPr>
          <a:xfrm>
            <a:off x="4735008" y="173930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Blockchain Ledger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35848C-9EE2-174B-B3EA-585817E5647E}"/>
              </a:ext>
            </a:extLst>
          </p:cNvPr>
          <p:cNvSpPr/>
          <p:nvPr/>
        </p:nvSpPr>
        <p:spPr>
          <a:xfrm>
            <a:off x="1533798" y="1032241"/>
            <a:ext cx="4483779" cy="2421462"/>
          </a:xfrm>
          <a:custGeom>
            <a:avLst/>
            <a:gdLst>
              <a:gd name="connsiteX0" fmla="*/ 0 w 4483779"/>
              <a:gd name="connsiteY0" fmla="*/ 403585 h 2421462"/>
              <a:gd name="connsiteX1" fmla="*/ 403585 w 4483779"/>
              <a:gd name="connsiteY1" fmla="*/ 0 h 2421462"/>
              <a:gd name="connsiteX2" fmla="*/ 4080194 w 4483779"/>
              <a:gd name="connsiteY2" fmla="*/ 0 h 2421462"/>
              <a:gd name="connsiteX3" fmla="*/ 4483779 w 4483779"/>
              <a:gd name="connsiteY3" fmla="*/ 403585 h 2421462"/>
              <a:gd name="connsiteX4" fmla="*/ 4483779 w 4483779"/>
              <a:gd name="connsiteY4" fmla="*/ 2017877 h 2421462"/>
              <a:gd name="connsiteX5" fmla="*/ 4080194 w 4483779"/>
              <a:gd name="connsiteY5" fmla="*/ 2421462 h 2421462"/>
              <a:gd name="connsiteX6" fmla="*/ 403585 w 4483779"/>
              <a:gd name="connsiteY6" fmla="*/ 2421462 h 2421462"/>
              <a:gd name="connsiteX7" fmla="*/ 0 w 4483779"/>
              <a:gd name="connsiteY7" fmla="*/ 2017877 h 2421462"/>
              <a:gd name="connsiteX8" fmla="*/ 0 w 4483779"/>
              <a:gd name="connsiteY8" fmla="*/ 403585 h 242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3779" h="2421462" extrusionOk="0">
                <a:moveTo>
                  <a:pt x="0" y="403585"/>
                </a:moveTo>
                <a:cubicBezTo>
                  <a:pt x="-25155" y="165175"/>
                  <a:pt x="139508" y="15457"/>
                  <a:pt x="403585" y="0"/>
                </a:cubicBezTo>
                <a:cubicBezTo>
                  <a:pt x="1366093" y="132882"/>
                  <a:pt x="2982783" y="-84951"/>
                  <a:pt x="4080194" y="0"/>
                </a:cubicBezTo>
                <a:cubicBezTo>
                  <a:pt x="4293596" y="9270"/>
                  <a:pt x="4478697" y="208784"/>
                  <a:pt x="4483779" y="403585"/>
                </a:cubicBezTo>
                <a:cubicBezTo>
                  <a:pt x="4399864" y="817346"/>
                  <a:pt x="4614094" y="1806965"/>
                  <a:pt x="4483779" y="2017877"/>
                </a:cubicBezTo>
                <a:cubicBezTo>
                  <a:pt x="4504627" y="2243244"/>
                  <a:pt x="4308147" y="2411051"/>
                  <a:pt x="4080194" y="2421462"/>
                </a:cubicBezTo>
                <a:cubicBezTo>
                  <a:pt x="2301260" y="2509101"/>
                  <a:pt x="999899" y="2348783"/>
                  <a:pt x="403585" y="2421462"/>
                </a:cubicBezTo>
                <a:cubicBezTo>
                  <a:pt x="179957" y="2414458"/>
                  <a:pt x="-8644" y="2252784"/>
                  <a:pt x="0" y="2017877"/>
                </a:cubicBezTo>
                <a:cubicBezTo>
                  <a:pt x="-64295" y="1828430"/>
                  <a:pt x="37119" y="573213"/>
                  <a:pt x="0" y="403585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D61F4-F752-164C-A0ED-68390C278C55}"/>
              </a:ext>
            </a:extLst>
          </p:cNvPr>
          <p:cNvSpPr/>
          <p:nvPr/>
        </p:nvSpPr>
        <p:spPr>
          <a:xfrm>
            <a:off x="4721981" y="1148835"/>
            <a:ext cx="1173480" cy="49544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Shipment Plan Optimizer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776BE8-94F6-C842-8473-702641D813EF}"/>
              </a:ext>
            </a:extLst>
          </p:cNvPr>
          <p:cNvSpPr/>
          <p:nvPr/>
        </p:nvSpPr>
        <p:spPr>
          <a:xfrm>
            <a:off x="1783926" y="224297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Backbone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5E8215-0895-BE45-B074-6D6382A9C434}"/>
              </a:ext>
            </a:extLst>
          </p:cNvPr>
          <p:cNvSpPr/>
          <p:nvPr/>
        </p:nvSpPr>
        <p:spPr>
          <a:xfrm>
            <a:off x="1794776" y="280548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Injection Layer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1D801D-D687-9341-8882-CB47F00C3201}"/>
              </a:ext>
            </a:extLst>
          </p:cNvPr>
          <p:cNvSpPr/>
          <p:nvPr/>
        </p:nvSpPr>
        <p:spPr>
          <a:xfrm>
            <a:off x="4721981" y="2278604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AI Anomaly Detection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F79A87-863F-BF41-A6BE-32016E75B274}"/>
              </a:ext>
            </a:extLst>
          </p:cNvPr>
          <p:cNvSpPr/>
          <p:nvPr/>
        </p:nvSpPr>
        <p:spPr>
          <a:xfrm>
            <a:off x="4512661" y="1160482"/>
            <a:ext cx="167280" cy="15122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B571960-9362-EA4C-9F77-82BF8A4E509D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rot="5400000" flipH="1" flipV="1">
            <a:off x="2148336" y="2718508"/>
            <a:ext cx="360193" cy="1343387"/>
          </a:xfrm>
          <a:prstGeom prst="curvedConnector3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4">
            <a:extLst>
              <a:ext uri="{FF2B5EF4-FFF2-40B4-BE49-F238E27FC236}">
                <a16:creationId xmlns:a16="http://schemas.microsoft.com/office/drawing/2014/main" id="{FBB8376D-3D76-9F49-B846-E4BE318F4135}"/>
              </a:ext>
            </a:extLst>
          </p:cNvPr>
          <p:cNvCxnSpPr>
            <a:cxnSpLocks/>
            <a:stCxn id="8" idx="0"/>
            <a:endCxn id="18" idx="2"/>
          </p:cNvCxnSpPr>
          <p:nvPr/>
        </p:nvCxnSpPr>
        <p:spPr>
          <a:xfrm rot="16200000" flipV="1">
            <a:off x="3864896" y="2345335"/>
            <a:ext cx="350347" cy="207988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24">
            <a:extLst>
              <a:ext uri="{FF2B5EF4-FFF2-40B4-BE49-F238E27FC236}">
                <a16:creationId xmlns:a16="http://schemas.microsoft.com/office/drawing/2014/main" id="{80B25C96-D7BB-3745-9C14-504985373239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16200000" flipV="1">
            <a:off x="3301247" y="2908984"/>
            <a:ext cx="369965" cy="972206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24">
            <a:extLst>
              <a:ext uri="{FF2B5EF4-FFF2-40B4-BE49-F238E27FC236}">
                <a16:creationId xmlns:a16="http://schemas.microsoft.com/office/drawing/2014/main" id="{52324566-6282-364F-8CDD-8ABBDF2F9619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rot="5400000" flipH="1" flipV="1">
            <a:off x="2752293" y="3322465"/>
            <a:ext cx="360193" cy="135473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33F0F8-6928-2D40-BF91-F33ED79E14D1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rot="16200000" flipV="1">
            <a:off x="2915757" y="2721113"/>
            <a:ext cx="157888" cy="1085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3E0F91D-C1BD-F641-8F95-DD1F64E92B3A}"/>
              </a:ext>
            </a:extLst>
          </p:cNvPr>
          <p:cNvSpPr/>
          <p:nvPr/>
        </p:nvSpPr>
        <p:spPr>
          <a:xfrm>
            <a:off x="1764463" y="1173011"/>
            <a:ext cx="1000072" cy="40462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Decentralize Identity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9FC252B-BC91-AE40-A946-CF913797317C}"/>
              </a:ext>
            </a:extLst>
          </p:cNvPr>
          <p:cNvSpPr/>
          <p:nvPr/>
        </p:nvSpPr>
        <p:spPr>
          <a:xfrm>
            <a:off x="3025364" y="115873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051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E2344-5929-E646-AFA3-A0F292F4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660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Understanding the process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8B361-0389-AE41-9075-E4B1735C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wrap="square" anchor="t">
            <a:normAutofit/>
          </a:bodyPr>
          <a:lstStyle/>
          <a:p>
            <a:r>
              <a:rPr lang="en-US"/>
              <a:t>Event Storming Goals</a:t>
            </a:r>
          </a:p>
          <a:p>
            <a:pPr lvl="1"/>
            <a:r>
              <a:rPr lang="en-US" sz="2000"/>
              <a:t>Understand the end to end business process from an event point of view</a:t>
            </a:r>
          </a:p>
          <a:p>
            <a:r>
              <a:rPr lang="en-US"/>
              <a:t>Cloud Native app</a:t>
            </a:r>
          </a:p>
          <a:p>
            <a:pPr lvl="1"/>
            <a:r>
              <a:rPr lang="en-US" sz="2000"/>
              <a:t>Domain Driven Design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AD972-BAEC-CC4F-A81E-0E120D0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43" y="1200151"/>
            <a:ext cx="4548979" cy="259291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11246-E2F4-C947-97D2-C977DA430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8DBF8E4-D7CA-8142-B0BF-A723FD026DE7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1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ECE2-8B42-8849-B215-62649DBA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Process – Event Storming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A67E3-3992-5C45-9DE1-D21084840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7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B5F5C-FCB7-5E49-9FEB-37B711CF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2687508"/>
            <a:ext cx="3943350" cy="2246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FD8BC-F7E0-6046-87C1-BDE965A2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704851"/>
            <a:ext cx="4061883" cy="23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AAA56D-989D-4A83-AD0F-DCC13042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Contexts : Applying DDD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77914F-C1B5-8843-B821-FBB16516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26" y="3233394"/>
            <a:ext cx="5922628" cy="1360832"/>
          </a:xfrm>
        </p:spPr>
        <p:txBody>
          <a:bodyPr/>
          <a:lstStyle/>
          <a:p>
            <a:r>
              <a:rPr lang="en-US" dirty="0"/>
              <a:t>Entities, Commands, Actors -&gt; Bounded contexts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B13C3-5DD0-4C4A-BCE8-2811936F4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A158888-7CA9-084D-A641-EC66ACF9DB3C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2AD1-17F6-1B42-81F3-898B85C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" y="704851"/>
            <a:ext cx="2969469" cy="243496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EB241-1281-F240-BA24-BBF0F137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57" y="704851"/>
            <a:ext cx="2896597" cy="2368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8D88C-25FA-A944-A95F-DBB8FF9B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47" y="704851"/>
            <a:ext cx="2781678" cy="37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8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9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87E21-20AF-8243-BB53-5C48819E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77467"/>
            <a:ext cx="5803553" cy="37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5381"/>
      </p:ext>
    </p:extLst>
  </p:cSld>
  <p:clrMapOvr>
    <a:masterClrMapping/>
  </p:clrMapOvr>
</p:sld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t"/>
      <a:lstStyle>
        <a:defPPr marL="0" marR="0" indent="0" algn="l" defTabSz="6858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4.xml><?xml version="1.0" encoding="utf-8"?>
<a:theme xmlns:a="http://schemas.openxmlformats.org/drawingml/2006/main" name="1_Theme1">
  <a:themeElements>
    <a:clrScheme name="Custom 5">
      <a:dk1>
        <a:srgbClr val="1D3548"/>
      </a:dk1>
      <a:lt1>
        <a:srgbClr val="FEFFFE"/>
      </a:lt1>
      <a:dk2>
        <a:srgbClr val="586364"/>
      </a:dk2>
      <a:lt2>
        <a:srgbClr val="DEE6EB"/>
      </a:lt2>
      <a:accent1>
        <a:srgbClr val="272347"/>
      </a:accent1>
      <a:accent2>
        <a:srgbClr val="478CE2"/>
      </a:accent2>
      <a:accent3>
        <a:srgbClr val="586061"/>
      </a:accent3>
      <a:accent4>
        <a:srgbClr val="E71C32"/>
      </a:accent4>
      <a:accent5>
        <a:srgbClr val="FCC400"/>
      </a:accent5>
      <a:accent6>
        <a:srgbClr val="8CD211"/>
      </a:accent6>
      <a:hlink>
        <a:srgbClr val="478DE3"/>
      </a:hlink>
      <a:folHlink>
        <a:srgbClr val="8AA4F3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400" baseline="0" dirty="0">
            <a:solidFill>
              <a:srgbClr val="1D3548"/>
            </a:solidFill>
            <a:latin typeface="IBM Plex Sans" charset="0"/>
            <a:ea typeface="IBM Plex Sans" charset="0"/>
            <a:cs typeface="IBM Plex Sans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A2B3C57-302F-0343-89E0-B9F68D094FEB}" vid="{ECA89E30-0001-124A-A3C8-45A4736DF0AD}"/>
    </a:ext>
  </a:extLst>
</a:theme>
</file>

<file path=ppt/theme/theme5.xml><?xml version="1.0" encoding="utf-8"?>
<a:theme xmlns:a="http://schemas.openxmlformats.org/drawingml/2006/main" name="6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8668</TotalTime>
  <Words>1031</Words>
  <Application>Microsoft Macintosh PowerPoint</Application>
  <PresentationFormat>On-screen Show (16:9)</PresentationFormat>
  <Paragraphs>408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Arial</vt:lpstr>
      <vt:lpstr>Arial Regular</vt:lpstr>
      <vt:lpstr>Calibri</vt:lpstr>
      <vt:lpstr>Helvetica Neue Light</vt:lpstr>
      <vt:lpstr>Helvetica Neue Thin</vt:lpstr>
      <vt:lpstr>IBM Eliot Sans Regular</vt:lpstr>
      <vt:lpstr>IBM Plex Sans</vt:lpstr>
      <vt:lpstr>IBM Plex Sans Condensed Text</vt:lpstr>
      <vt:lpstr>IBM Plex Sans Regular</vt:lpstr>
      <vt:lpstr>IBM Plex Sans SemiBold</vt:lpstr>
      <vt:lpstr>IBM Plex Sans Text</vt:lpstr>
      <vt:lpstr>Wingdings</vt:lpstr>
      <vt:lpstr>1_dk_blu_background_2017</vt:lpstr>
      <vt:lpstr>Office Theme</vt:lpstr>
      <vt:lpstr>2_blk_background_2017</vt:lpstr>
      <vt:lpstr>1_Theme1</vt:lpstr>
      <vt:lpstr>6_dk_blu_background_2017</vt:lpstr>
      <vt:lpstr>PowerPoint Presentation</vt:lpstr>
      <vt:lpstr>A modern way to manage the vaccine shipment process</vt:lpstr>
      <vt:lpstr>Delivering Vaccines at Scale  Solution</vt:lpstr>
      <vt:lpstr>Business Requirements</vt:lpstr>
      <vt:lpstr>High Level Architecture</vt:lpstr>
      <vt:lpstr>Understanding the process</vt:lpstr>
      <vt:lpstr>Vaccine Process – Event Storming</vt:lpstr>
      <vt:lpstr>Bounded Contexts : Applying DDD</vt:lpstr>
      <vt:lpstr>System Context</vt:lpstr>
      <vt:lpstr>Deployment View</vt:lpstr>
      <vt:lpstr>PowerPoint Presentation</vt:lpstr>
      <vt:lpstr>PowerPoint Presentation</vt:lpstr>
      <vt:lpstr>Apache Kafka Orchestrated with Kubernetes</vt:lpstr>
      <vt:lpstr>Integration</vt:lpstr>
      <vt:lpstr>Reefer IoT Simulator</vt:lpstr>
      <vt:lpstr>Cold Chain Monitoring</vt:lpstr>
      <vt:lpstr>vaccine-order-mgr</vt:lpstr>
      <vt:lpstr>vaccine-order-mgr</vt:lpstr>
      <vt:lpstr>VORO components</vt:lpstr>
      <vt:lpstr>Vaccine Order Refrigerator Optimizer</vt:lpstr>
      <vt:lpstr>Assess Business Entity Life Cycle life </vt:lpstr>
      <vt:lpstr>Multi clouds deployment</vt:lpstr>
      <vt:lpstr>Cloud Pak for Application</vt:lpstr>
      <vt:lpstr>Cloud Pak for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46</cp:revision>
  <dcterms:created xsi:type="dcterms:W3CDTF">2020-06-18T19:53:08Z</dcterms:created>
  <dcterms:modified xsi:type="dcterms:W3CDTF">2021-01-29T05:58:24Z</dcterms:modified>
</cp:coreProperties>
</file>